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handoutMasterIdLst>
    <p:handoutMasterId r:id="rId9"/>
  </p:handoutMasterIdLst>
  <p:sldIdLst>
    <p:sldId id="443" r:id="rId2"/>
    <p:sldId id="431" r:id="rId3"/>
    <p:sldId id="435" r:id="rId4"/>
    <p:sldId id="432" r:id="rId5"/>
    <p:sldId id="457" r:id="rId6"/>
    <p:sldId id="458" r:id="rId7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88097B38-9CEF-4B2A-8B7E-286B971D1894}">
          <p14:sldIdLst>
            <p14:sldId id="443"/>
            <p14:sldId id="431"/>
            <p14:sldId id="435"/>
            <p14:sldId id="432"/>
            <p14:sldId id="457"/>
            <p14:sldId id="4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69" userDrawn="1">
          <p15:clr>
            <a:srgbClr val="A4A3A4"/>
          </p15:clr>
        </p15:guide>
        <p15:guide id="2" pos="2084" userDrawn="1">
          <p15:clr>
            <a:srgbClr val="A4A3A4"/>
          </p15:clr>
        </p15:guide>
        <p15:guide id="3" orient="horz" pos="3088" userDrawn="1">
          <p15:clr>
            <a:srgbClr val="A4A3A4"/>
          </p15:clr>
        </p15:guide>
        <p15:guide id="4" pos="2103" userDrawn="1">
          <p15:clr>
            <a:srgbClr val="A4A3A4"/>
          </p15:clr>
        </p15:guide>
        <p15:guide id="5" orient="horz" pos="3087" userDrawn="1">
          <p15:clr>
            <a:srgbClr val="A4A3A4"/>
          </p15:clr>
        </p15:guide>
        <p15:guide id="6" orient="horz" pos="3106" userDrawn="1">
          <p15:clr>
            <a:srgbClr val="A4A3A4"/>
          </p15:clr>
        </p15:guide>
        <p15:guide id="7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6CC"/>
    <a:srgbClr val="E6E6E6"/>
    <a:srgbClr val="E21CB8"/>
    <a:srgbClr val="000066"/>
    <a:srgbClr val="0BDB4B"/>
    <a:srgbClr val="660033"/>
    <a:srgbClr val="993366"/>
    <a:srgbClr val="3BF575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テーマ スタイル 1 - アクセント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82609" autoAdjust="0"/>
  </p:normalViewPr>
  <p:slideViewPr>
    <p:cSldViewPr snapToGrid="0">
      <p:cViewPr varScale="1">
        <p:scale>
          <a:sx n="55" d="100"/>
          <a:sy n="55" d="100"/>
        </p:scale>
        <p:origin x="1446" y="4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18" y="2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9" d="100"/>
          <a:sy n="59" d="100"/>
        </p:scale>
        <p:origin x="970" y="72"/>
      </p:cViewPr>
      <p:guideLst>
        <p:guide orient="horz" pos="3069"/>
        <p:guide pos="2084"/>
        <p:guide orient="horz" pos="3088"/>
        <p:guide pos="2103"/>
        <p:guide orient="horz" pos="3087"/>
        <p:guide orient="horz" pos="3106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9" y="9"/>
            <a:ext cx="2919413" cy="493712"/>
          </a:xfrm>
          <a:prstGeom prst="rect">
            <a:avLst/>
          </a:prstGeom>
        </p:spPr>
        <p:txBody>
          <a:bodyPr vert="horz" lIns="91331" tIns="45664" rIns="91331" bIns="4566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9" y="9"/>
            <a:ext cx="2919411" cy="493712"/>
          </a:xfrm>
          <a:prstGeom prst="rect">
            <a:avLst/>
          </a:prstGeom>
        </p:spPr>
        <p:txBody>
          <a:bodyPr vert="horz" lIns="91331" tIns="45664" rIns="91331" bIns="45664" rtlCol="0"/>
          <a:lstStyle>
            <a:lvl1pPr algn="r">
              <a:defRPr sz="1300"/>
            </a:lvl1pPr>
          </a:lstStyle>
          <a:p>
            <a:fld id="{93CF1BCE-F8E3-4654-A01A-8C0E154BE017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9" y="9371015"/>
            <a:ext cx="2919413" cy="493712"/>
          </a:xfrm>
          <a:prstGeom prst="rect">
            <a:avLst/>
          </a:prstGeom>
        </p:spPr>
        <p:txBody>
          <a:bodyPr vert="horz" lIns="91331" tIns="45664" rIns="91331" bIns="4566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9" y="9371015"/>
            <a:ext cx="2919411" cy="493712"/>
          </a:xfrm>
          <a:prstGeom prst="rect">
            <a:avLst/>
          </a:prstGeom>
        </p:spPr>
        <p:txBody>
          <a:bodyPr vert="horz" lIns="91331" tIns="45664" rIns="91331" bIns="45664" rtlCol="0" anchor="b"/>
          <a:lstStyle>
            <a:lvl1pPr algn="r">
              <a:defRPr sz="1300"/>
            </a:lvl1pPr>
          </a:lstStyle>
          <a:p>
            <a:fld id="{41D7BFEC-92F1-4D8F-9426-249EA0A8DB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32153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18830" cy="493316"/>
          </a:xfrm>
          <a:prstGeom prst="rect">
            <a:avLst/>
          </a:prstGeom>
        </p:spPr>
        <p:txBody>
          <a:bodyPr vert="horz" lIns="91331" tIns="45664" rIns="91331" bIns="4566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8" y="2"/>
            <a:ext cx="2918830" cy="493316"/>
          </a:xfrm>
          <a:prstGeom prst="rect">
            <a:avLst/>
          </a:prstGeom>
        </p:spPr>
        <p:txBody>
          <a:bodyPr vert="horz" lIns="91331" tIns="45664" rIns="91331" bIns="45664" rtlCol="0"/>
          <a:lstStyle>
            <a:lvl1pPr algn="r">
              <a:defRPr sz="1300"/>
            </a:lvl1pPr>
          </a:lstStyle>
          <a:p>
            <a:fld id="{AFD8CD83-5509-4E73-8690-5B2A2FFEBCD7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738188"/>
            <a:ext cx="5351463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1" tIns="45664" rIns="91331" bIns="4566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6"/>
            <a:ext cx="5388610" cy="4439841"/>
          </a:xfrm>
          <a:prstGeom prst="rect">
            <a:avLst/>
          </a:prstGeom>
        </p:spPr>
        <p:txBody>
          <a:bodyPr vert="horz" lIns="91331" tIns="45664" rIns="91331" bIns="4566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371287"/>
            <a:ext cx="2918830" cy="493316"/>
          </a:xfrm>
          <a:prstGeom prst="rect">
            <a:avLst/>
          </a:prstGeom>
        </p:spPr>
        <p:txBody>
          <a:bodyPr vert="horz" lIns="91331" tIns="45664" rIns="91331" bIns="4566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8" y="9371287"/>
            <a:ext cx="2918830" cy="493316"/>
          </a:xfrm>
          <a:prstGeom prst="rect">
            <a:avLst/>
          </a:prstGeom>
        </p:spPr>
        <p:txBody>
          <a:bodyPr vert="horz" lIns="91331" tIns="45664" rIns="91331" bIns="45664" rtlCol="0" anchor="b"/>
          <a:lstStyle>
            <a:lvl1pPr algn="r">
              <a:defRPr sz="1300"/>
            </a:lvl1pPr>
          </a:lstStyle>
          <a:p>
            <a:fld id="{54534EC0-E4D3-4D15-BE91-BCE797A6A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2418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92150" y="738188"/>
            <a:ext cx="5351463" cy="37052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34EC0-E4D3-4D15-BE91-BCE797A6A57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249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34EC0-E4D3-4D15-BE91-BCE797A6A57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94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50784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4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5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362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110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26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63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55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032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767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016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CFF95-BDB6-4C65-AE04-2AE9310969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007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kuma-kyoryo@kumakanren.or.jp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1038" y="35169"/>
            <a:ext cx="7886700" cy="2342182"/>
          </a:xfrm>
        </p:spPr>
        <p:txBody>
          <a:bodyPr>
            <a:normAutofit/>
          </a:bodyPr>
          <a:lstStyle/>
          <a:p>
            <a:r>
              <a:rPr lang="ja-JP" altLang="en-US" dirty="0"/>
              <a:t>　　</a:t>
            </a:r>
            <a:r>
              <a:rPr lang="ja-JP" altLang="en-US" sz="5400" b="1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くまもと水プログラム</a:t>
            </a:r>
            <a:br>
              <a:rPr lang="en-US" altLang="ja-JP" sz="5400" b="1" dirty="0"/>
            </a:br>
            <a:r>
              <a:rPr lang="ja-JP" altLang="en-US" sz="5400" b="1" dirty="0"/>
              <a:t>　　　　</a:t>
            </a:r>
            <a:r>
              <a:rPr lang="ja-JP" altLang="en-US" sz="5400" b="1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ご案内</a:t>
            </a:r>
            <a:endParaRPr kumimoji="1" lang="ja-JP" altLang="en-US" sz="5400" b="1" dirty="0">
              <a:solidFill>
                <a:srgbClr val="00206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453313" y="5160599"/>
            <a:ext cx="2228850" cy="365125"/>
          </a:xfrm>
        </p:spPr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6C325A57-DB49-4376-BB0F-A731B85DFE36}"/>
              </a:ext>
            </a:extLst>
          </p:cNvPr>
          <p:cNvSpPr txBox="1">
            <a:spLocks/>
          </p:cNvSpPr>
          <p:nvPr/>
        </p:nvSpPr>
        <p:spPr>
          <a:xfrm>
            <a:off x="223837" y="4899692"/>
            <a:ext cx="9682163" cy="2342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/>
              <a:t>　</a:t>
            </a:r>
            <a:r>
              <a:rPr lang="ja-JP" altLang="en-US" sz="1800" b="1" dirty="0"/>
              <a:t>プログラム内容についての問い合わせについて</a:t>
            </a:r>
            <a:endParaRPr lang="en-US" altLang="ja-JP" sz="1800" dirty="0"/>
          </a:p>
          <a:p>
            <a:r>
              <a:rPr lang="ja-JP" altLang="en-US" sz="1800" b="1" dirty="0">
                <a:latin typeface="+mn-ea"/>
              </a:rPr>
              <a:t>　　　教育旅行ワン</a:t>
            </a:r>
            <a:r>
              <a:rPr lang="ja-JP" altLang="en-US" sz="1800" dirty="0"/>
              <a:t>・</a:t>
            </a:r>
            <a:r>
              <a:rPr lang="ja-JP" altLang="en-US" sz="1800" b="1" dirty="0">
                <a:latin typeface="+mn-ea"/>
              </a:rPr>
              <a:t>ストップ窓口　（熊本県　観光連盟）</a:t>
            </a:r>
            <a:endParaRPr lang="en-US" altLang="ja-JP" sz="1800" b="1" dirty="0">
              <a:latin typeface="+mn-ea"/>
            </a:endParaRPr>
          </a:p>
          <a:p>
            <a:r>
              <a:rPr lang="ja-JP" altLang="en-US" sz="1800" b="1" dirty="0">
                <a:latin typeface="+mn-ea"/>
              </a:rPr>
              <a:t>　ＴＥ</a:t>
            </a:r>
            <a:r>
              <a:rPr lang="en-US" altLang="ja-JP" sz="1800" b="1" dirty="0">
                <a:latin typeface="+mn-ea"/>
              </a:rPr>
              <a:t>L:</a:t>
            </a:r>
            <a:r>
              <a:rPr lang="ja-JP" altLang="en-US" sz="1800" b="1" dirty="0">
                <a:latin typeface="+mn-ea"/>
              </a:rPr>
              <a:t>０９６－３８２－２６６０　Ｅ</a:t>
            </a:r>
            <a:r>
              <a:rPr lang="en-US" altLang="ja-JP" sz="1800" b="1" dirty="0">
                <a:latin typeface="+mn-ea"/>
              </a:rPr>
              <a:t>-MAIL</a:t>
            </a:r>
            <a:r>
              <a:rPr lang="ja-JP" altLang="en-US" sz="1800" b="1" dirty="0">
                <a:latin typeface="+mn-ea"/>
              </a:rPr>
              <a:t>：</a:t>
            </a:r>
            <a:r>
              <a:rPr lang="en-US" altLang="ja-JP" sz="1800" b="1" dirty="0">
                <a:latin typeface="+mn-e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kuma-kyoryo@kumakanren.or.jp</a:t>
            </a:r>
            <a:endParaRPr lang="en-US" altLang="ja-JP" sz="1800" b="1" dirty="0">
              <a:latin typeface="+mn-ea"/>
            </a:endParaRPr>
          </a:p>
          <a:p>
            <a:r>
              <a:rPr lang="ja-JP" altLang="en-US" sz="2400" b="1" dirty="0">
                <a:latin typeface="+mn-ea"/>
              </a:rPr>
              <a:t>　　　　　　　　　　</a:t>
            </a:r>
            <a:endParaRPr lang="en-US" altLang="ja-JP" sz="2400" b="1" dirty="0">
              <a:latin typeface="+mn-ea"/>
            </a:endParaRPr>
          </a:p>
          <a:p>
            <a:r>
              <a:rPr lang="ja-JP" altLang="en-US" sz="2800" dirty="0"/>
              <a:t>　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1808B930-AE8D-43F7-A67B-B4C3C78E31EE}"/>
              </a:ext>
            </a:extLst>
          </p:cNvPr>
          <p:cNvSpPr txBox="1">
            <a:spLocks/>
          </p:cNvSpPr>
          <p:nvPr/>
        </p:nvSpPr>
        <p:spPr>
          <a:xfrm>
            <a:off x="-313593" y="2258893"/>
            <a:ext cx="10533186" cy="28487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/>
              <a:t>　</a:t>
            </a:r>
            <a:r>
              <a:rPr lang="ja-JP" altLang="en-US" sz="4500" dirty="0"/>
              <a:t>・</a:t>
            </a:r>
            <a:r>
              <a:rPr lang="ja-JP" altLang="en-US" sz="4500" b="1" dirty="0"/>
              <a:t>プログラムの申し込み・空き照会・仮予約については</a:t>
            </a:r>
            <a:endParaRPr lang="en-US" altLang="ja-JP" sz="4500" b="1" dirty="0"/>
          </a:p>
          <a:p>
            <a:endParaRPr lang="en-US" altLang="ja-JP" sz="4500" b="1" dirty="0"/>
          </a:p>
          <a:p>
            <a:r>
              <a:rPr lang="ja-JP" altLang="en-US" sz="4500" b="1" dirty="0"/>
              <a:t>　　（別紙　申込書・問い合わせシートを活用連絡ください。）</a:t>
            </a:r>
            <a:br>
              <a:rPr lang="en-US" altLang="ja-JP" sz="2800" b="1" dirty="0"/>
            </a:br>
            <a:br>
              <a:rPr lang="en-US" altLang="ja-JP" sz="2800" dirty="0"/>
            </a:br>
            <a:r>
              <a:rPr lang="ja-JP" altLang="en-US" sz="2800" dirty="0"/>
              <a:t>　　　　</a:t>
            </a:r>
            <a:endParaRPr lang="en-US" altLang="ja-JP" sz="2800" dirty="0"/>
          </a:p>
          <a:p>
            <a:r>
              <a:rPr lang="ja-JP" altLang="en-US" sz="2800" b="1" dirty="0">
                <a:latin typeface="+mn-ea"/>
              </a:rPr>
              <a:t>　　　　　　　</a:t>
            </a:r>
            <a:r>
              <a:rPr lang="ja-JP" altLang="en-US" sz="4000" b="1" dirty="0">
                <a:latin typeface="+mn-ea"/>
              </a:rPr>
              <a:t>　　　九州産交ツーリズム株式会社　　担当 松本</a:t>
            </a:r>
            <a:endParaRPr lang="en-US" altLang="ja-JP" sz="4000" b="1" dirty="0">
              <a:latin typeface="+mn-ea"/>
            </a:endParaRPr>
          </a:p>
          <a:p>
            <a:r>
              <a:rPr lang="ja-JP" altLang="en-US" sz="2800" b="1" dirty="0">
                <a:latin typeface="+mn-ea"/>
              </a:rPr>
              <a:t>　　</a:t>
            </a:r>
            <a:endParaRPr lang="en-US" altLang="ja-JP" sz="2800" b="1" dirty="0">
              <a:latin typeface="+mn-ea"/>
            </a:endParaRPr>
          </a:p>
          <a:p>
            <a:r>
              <a:rPr lang="ja-JP" altLang="en-US" sz="2800" b="1" dirty="0">
                <a:latin typeface="+mn-ea"/>
              </a:rPr>
              <a:t>　　　　　　　　　</a:t>
            </a:r>
            <a:r>
              <a:rPr lang="ja-JP" altLang="en-US" sz="4000" b="1" dirty="0">
                <a:latin typeface="+mn-ea"/>
              </a:rPr>
              <a:t>　　</a:t>
            </a:r>
            <a:r>
              <a:rPr lang="en-US" altLang="ja-JP" sz="45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 </a:t>
            </a:r>
            <a:r>
              <a:rPr lang="en-US" altLang="ja-JP" sz="4500" dirty="0">
                <a:latin typeface="Arial" panose="020B0604020202020204" pitchFamily="34" charset="0"/>
                <a:cs typeface="Arial" panose="020B0604020202020204" pitchFamily="34" charset="0"/>
              </a:rPr>
              <a:t>096-300-5935</a:t>
            </a:r>
            <a:r>
              <a:rPr lang="ja-JP" altLang="en-US" sz="45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45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FAX</a:t>
            </a:r>
            <a:r>
              <a:rPr lang="ja-JP" altLang="en-US" sz="45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45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096-355-1313</a:t>
            </a:r>
            <a:endParaRPr lang="en-US" altLang="ja-JP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ja-JP" sz="2800" b="1" dirty="0">
              <a:latin typeface="+mn-ea"/>
            </a:endParaRPr>
          </a:p>
          <a:p>
            <a:r>
              <a:rPr lang="ja-JP" altLang="en-US" sz="2800" b="1" dirty="0">
                <a:latin typeface="+mn-ea"/>
              </a:rPr>
              <a:t>　　　　　</a:t>
            </a:r>
            <a:r>
              <a:rPr lang="ja-JP" altLang="en-US" sz="4500" b="1" dirty="0">
                <a:latin typeface="+mn-ea"/>
              </a:rPr>
              <a:t>　</a:t>
            </a:r>
            <a:r>
              <a:rPr lang="ja-JP" altLang="en-US" sz="4500" b="1" dirty="0">
                <a:solidFill>
                  <a:srgbClr val="0000CC"/>
                </a:solidFill>
                <a:latin typeface="+mn-ea"/>
              </a:rPr>
              <a:t>　Ｅ</a:t>
            </a:r>
            <a:r>
              <a:rPr lang="en-US" altLang="ja-JP" sz="4500" b="1" dirty="0">
                <a:solidFill>
                  <a:srgbClr val="0000CC"/>
                </a:solidFill>
                <a:latin typeface="+mn-ea"/>
              </a:rPr>
              <a:t>-MAIL</a:t>
            </a:r>
            <a:r>
              <a:rPr lang="ja-JP" altLang="en-US" sz="4500" b="1" dirty="0">
                <a:solidFill>
                  <a:srgbClr val="0000CC"/>
                </a:solidFill>
                <a:latin typeface="+mn-ea"/>
              </a:rPr>
              <a:t>：</a:t>
            </a:r>
            <a:r>
              <a:rPr lang="en-US" altLang="ja-JP" sz="4500" b="0" i="0" dirty="0">
                <a:solidFill>
                  <a:srgbClr val="0000CC"/>
                </a:solidFill>
                <a:effectLst/>
                <a:latin typeface="Roboto" panose="02000000000000000000" pitchFamily="2" charset="0"/>
              </a:rPr>
              <a:t>matsumoto-mari@kyusanko.co.jp</a:t>
            </a:r>
            <a:endParaRPr lang="en-US" altLang="ja-JP" sz="4500" b="1" dirty="0">
              <a:solidFill>
                <a:srgbClr val="0000CC"/>
              </a:solidFill>
              <a:latin typeface="+mn-ea"/>
            </a:endParaRPr>
          </a:p>
          <a:p>
            <a:r>
              <a:rPr lang="ja-JP" altLang="en-US" sz="2800" dirty="0">
                <a:solidFill>
                  <a:srgbClr val="0000CC"/>
                </a:solidFill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292821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C3683E79-19FC-46D9-BCAD-510E327D07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471" y="1086173"/>
            <a:ext cx="2864433" cy="161867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-32459"/>
            <a:ext cx="9906000" cy="811329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ja-JP" altLang="en-US" sz="4000" b="1" dirty="0">
                <a:solidFill>
                  <a:srgbClr val="FFFF00"/>
                </a:solidFill>
              </a:rPr>
              <a:t>くまもと水プログラム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125157" y="852806"/>
            <a:ext cx="8288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2800" b="1" dirty="0">
                <a:solidFill>
                  <a:schemeClr val="accent5"/>
                </a:solidFill>
              </a:rPr>
              <a:t>未来につなぐ水の話～くまもとプロジェクト～</a:t>
            </a:r>
            <a:endParaRPr lang="ja-JP" altLang="en-US" sz="2800" dirty="0"/>
          </a:p>
        </p:txBody>
      </p:sp>
      <p:sp>
        <p:nvSpPr>
          <p:cNvPr id="8" name="正方形/長方形 7"/>
          <p:cNvSpPr/>
          <p:nvPr/>
        </p:nvSpPr>
        <p:spPr>
          <a:xfrm>
            <a:off x="504465" y="2386019"/>
            <a:ext cx="878477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dirty="0"/>
              <a:t>◆ストーリー</a:t>
            </a:r>
            <a:endParaRPr kumimoji="1" lang="en-US" altLang="ja-JP" dirty="0"/>
          </a:p>
          <a:p>
            <a:r>
              <a:rPr kumimoji="1" lang="ja-JP" altLang="en-US" dirty="0"/>
              <a:t>　生きていくために欠かせない「水」。しかし、世界では水不足のため、必要最低限の水が確保できない地域が多数あります。</a:t>
            </a:r>
            <a:endParaRPr kumimoji="1" lang="en-US" altLang="ja-JP" dirty="0"/>
          </a:p>
          <a:p>
            <a:r>
              <a:rPr kumimoji="1" lang="ja-JP" altLang="en-US" dirty="0"/>
              <a:t>　一方、熊本では約</a:t>
            </a:r>
            <a:r>
              <a:rPr kumimoji="1" lang="en-US" altLang="ja-JP" dirty="0"/>
              <a:t>100</a:t>
            </a:r>
            <a:r>
              <a:rPr kumimoji="1" lang="ja-JP" altLang="en-US" dirty="0"/>
              <a:t>万人もの人が、ミネラル分をたくさん含んだ地下水の恩恵を受け生活しています。かけがえのない地下水を守っていくために、行政・民間企業・団体が様々な取組みを行っています。その取り組みを通じて、地下水の仕組み水資源の保全、そして世界・地球の水問題について考えてみましょう。</a:t>
            </a:r>
            <a:endParaRPr kumimoji="1" lang="en-US" altLang="ja-JP" sz="1600" dirty="0"/>
          </a:p>
        </p:txBody>
      </p:sp>
      <p:sp>
        <p:nvSpPr>
          <p:cNvPr id="9" name="正方形/長方形 8"/>
          <p:cNvSpPr/>
          <p:nvPr/>
        </p:nvSpPr>
        <p:spPr>
          <a:xfrm>
            <a:off x="504464" y="1404998"/>
            <a:ext cx="87847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2000" dirty="0"/>
              <a:t>◆概要　</a:t>
            </a:r>
            <a:endParaRPr kumimoji="1" lang="en-US" altLang="ja-JP" sz="2000" dirty="0"/>
          </a:p>
          <a:p>
            <a:r>
              <a:rPr lang="ja-JP" altLang="en-US" dirty="0">
                <a:solidFill>
                  <a:srgbClr val="FF0000"/>
                </a:solidFill>
              </a:rPr>
              <a:t>「水の国くまもと」</a:t>
            </a:r>
            <a:r>
              <a:rPr kumimoji="1" lang="ja-JP" altLang="en-US" sz="2000" dirty="0"/>
              <a:t>での取組みを学び、</a:t>
            </a:r>
            <a:endParaRPr kumimoji="1" lang="en-US" altLang="ja-JP" sz="2000" dirty="0"/>
          </a:p>
          <a:p>
            <a:r>
              <a:rPr kumimoji="1" lang="ja-JP" altLang="en-US" sz="2000" dirty="0"/>
              <a:t>日本・世界・地球の水問題を考えるプログラム</a:t>
            </a:r>
            <a:endParaRPr kumimoji="1" lang="en-US" altLang="ja-JP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95157" y="5054827"/>
            <a:ext cx="1796516" cy="153888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002060"/>
                </a:solidFill>
              </a:rPr>
              <a:t>事前学習</a:t>
            </a:r>
            <a:endParaRPr kumimoji="1" lang="en-US" altLang="ja-JP" sz="2400" b="1" dirty="0">
              <a:solidFill>
                <a:srgbClr val="002060"/>
              </a:solidFill>
            </a:endParaRPr>
          </a:p>
          <a:p>
            <a:endParaRPr lang="en-US" altLang="ja-JP" sz="1600" dirty="0"/>
          </a:p>
          <a:p>
            <a:r>
              <a:rPr kumimoji="1" lang="ja-JP" altLang="en-US" dirty="0"/>
              <a:t>ワークブック</a:t>
            </a:r>
            <a:r>
              <a:rPr lang="ja-JP" altLang="en-US" dirty="0"/>
              <a:t>、などを活用し熊本を</a:t>
            </a:r>
            <a:r>
              <a:rPr kumimoji="1" lang="ja-JP" altLang="en-US" dirty="0"/>
              <a:t>探求</a:t>
            </a:r>
            <a:endParaRPr lang="en-US" altLang="ja-JP" dirty="0"/>
          </a:p>
        </p:txBody>
      </p:sp>
      <p:sp>
        <p:nvSpPr>
          <p:cNvPr id="11" name="正方形/長方形 10"/>
          <p:cNvSpPr/>
          <p:nvPr/>
        </p:nvSpPr>
        <p:spPr>
          <a:xfrm>
            <a:off x="473337" y="4475289"/>
            <a:ext cx="87847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sz="2000" dirty="0"/>
              <a:t>◆学習の流れ</a:t>
            </a:r>
            <a:endParaRPr kumimoji="1" lang="en-US" altLang="ja-JP" dirty="0"/>
          </a:p>
        </p:txBody>
      </p:sp>
      <p:sp>
        <p:nvSpPr>
          <p:cNvPr id="13" name="右矢印 12"/>
          <p:cNvSpPr/>
          <p:nvPr/>
        </p:nvSpPr>
        <p:spPr>
          <a:xfrm>
            <a:off x="6602854" y="4723249"/>
            <a:ext cx="786517" cy="975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ja-JP" altLang="en-US" b="1">
              <a:ln/>
              <a:solidFill>
                <a:schemeClr val="accent4"/>
              </a:solidFill>
            </a:endParaRPr>
          </a:p>
        </p:txBody>
      </p:sp>
      <p:sp>
        <p:nvSpPr>
          <p:cNvPr id="14" name="右矢印 13"/>
          <p:cNvSpPr/>
          <p:nvPr/>
        </p:nvSpPr>
        <p:spPr>
          <a:xfrm>
            <a:off x="2556966" y="5054827"/>
            <a:ext cx="819997" cy="975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ja-JP" altLang="en-US" b="1">
              <a:ln/>
              <a:solidFill>
                <a:schemeClr val="accent4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592451" y="4773857"/>
            <a:ext cx="2780531" cy="9848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002060"/>
                </a:solidFill>
              </a:rPr>
              <a:t>くまもとで実施</a:t>
            </a:r>
            <a:endParaRPr lang="en-US" altLang="ja-JP" sz="2400" b="1" dirty="0">
              <a:solidFill>
                <a:srgbClr val="002060"/>
              </a:solidFill>
            </a:endParaRPr>
          </a:p>
          <a:p>
            <a:endParaRPr kumimoji="1" lang="en-US" altLang="ja-JP" sz="1600" b="1" dirty="0">
              <a:solidFill>
                <a:srgbClr val="002060"/>
              </a:solidFill>
            </a:endParaRPr>
          </a:p>
          <a:p>
            <a:r>
              <a:rPr lang="ja-JP" altLang="en-US" dirty="0"/>
              <a:t>講話＋フィールドワーク</a:t>
            </a:r>
            <a:endParaRPr lang="en-US" altLang="ja-JP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595372" y="4641537"/>
            <a:ext cx="163680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002060"/>
                </a:solidFill>
              </a:rPr>
              <a:t>事後学習</a:t>
            </a:r>
            <a:endParaRPr lang="en-US" altLang="ja-JP" sz="2000" dirty="0"/>
          </a:p>
          <a:p>
            <a:r>
              <a:rPr lang="ja-JP" altLang="en-US" dirty="0"/>
              <a:t>学んだことをまとめ、共有</a:t>
            </a:r>
            <a:endParaRPr lang="en-US" altLang="ja-JP" dirty="0"/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6276" y="5919254"/>
            <a:ext cx="1394991" cy="874195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0666" y="5793491"/>
            <a:ext cx="1428709" cy="9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16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0" y="1"/>
            <a:ext cx="9906000" cy="90383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b="1" dirty="0">
                <a:solidFill>
                  <a:srgbClr val="FFFF00"/>
                </a:solidFill>
              </a:rPr>
              <a:t>くまもと水プログラム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-509008" y="1038263"/>
            <a:ext cx="80948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1" lang="en-US" altLang="ja-JP" sz="2400" dirty="0"/>
          </a:p>
          <a:p>
            <a:r>
              <a:rPr kumimoji="1" lang="ja-JP" altLang="en-US" sz="2000" dirty="0"/>
              <a:t>　</a:t>
            </a:r>
            <a:endParaRPr kumimoji="1" lang="en-US" altLang="ja-JP" sz="20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1443" y="1607029"/>
            <a:ext cx="3478591" cy="29546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講話</a:t>
            </a:r>
            <a:r>
              <a:rPr kumimoji="1" lang="ja-JP" altLang="en-US" dirty="0"/>
              <a:t>（</a:t>
            </a:r>
            <a:r>
              <a:rPr kumimoji="1" lang="en-US" altLang="ja-JP" dirty="0"/>
              <a:t>60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90</a:t>
            </a:r>
            <a:r>
              <a:rPr kumimoji="1" lang="ja-JP" altLang="en-US" dirty="0"/>
              <a:t>分）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・地下水の成り立ち　　</a:t>
            </a:r>
            <a:endParaRPr kumimoji="1" lang="en-US" altLang="ja-JP" dirty="0"/>
          </a:p>
          <a:p>
            <a:r>
              <a:rPr kumimoji="1" lang="ja-JP" altLang="en-US" dirty="0"/>
              <a:t>・企業の涵養への取組等</a:t>
            </a:r>
            <a:endParaRPr kumimoji="1" lang="en-US" altLang="ja-JP" dirty="0"/>
          </a:p>
          <a:p>
            <a:r>
              <a:rPr kumimoji="1" lang="ja-JP" altLang="en-US" dirty="0"/>
              <a:t>・世界・地球の水環境を学ぶ</a:t>
            </a:r>
            <a:endParaRPr kumimoji="1" lang="en-US" altLang="ja-JP" dirty="0"/>
          </a:p>
          <a:p>
            <a:r>
              <a:rPr kumimoji="1" lang="ja-JP" altLang="en-US" dirty="0"/>
              <a:t>　</a:t>
            </a:r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 dirty="0"/>
              <a:t>世界の水飲み比べ実験または</a:t>
            </a:r>
            <a:endParaRPr kumimoji="1" lang="en-US" altLang="ja-JP" dirty="0"/>
          </a:p>
          <a:p>
            <a:r>
              <a:rPr kumimoji="1" lang="ja-JP" altLang="en-US" dirty="0"/>
              <a:t>　水に関するクイズ</a:t>
            </a:r>
            <a:endParaRPr kumimoji="1" lang="en-US" altLang="ja-JP" dirty="0"/>
          </a:p>
          <a:p>
            <a:r>
              <a:rPr kumimoji="1" lang="ja-JP" altLang="en-US" sz="1600" dirty="0"/>
              <a:t>（リアル講話・オンライン講話</a:t>
            </a:r>
            <a:endParaRPr kumimoji="1" lang="en-US" altLang="ja-JP" sz="1600" dirty="0"/>
          </a:p>
          <a:p>
            <a:r>
              <a:rPr kumimoji="1" lang="ja-JP" altLang="en-US" sz="1600" dirty="0"/>
              <a:t>　時対応可） 　　</a:t>
            </a:r>
            <a:endParaRPr kumimoji="1" lang="en-US" altLang="ja-JP" sz="16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306073" y="1550602"/>
            <a:ext cx="5485991" cy="35702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800" b="1" dirty="0"/>
              <a:t>フィールドワーク</a:t>
            </a:r>
            <a:r>
              <a:rPr kumimoji="1" lang="ja-JP" altLang="en-US" sz="2800" dirty="0"/>
              <a:t>（</a:t>
            </a:r>
            <a:r>
              <a:rPr kumimoji="1" lang="ja-JP" altLang="en-US" dirty="0"/>
              <a:t>約</a:t>
            </a:r>
            <a:r>
              <a:rPr kumimoji="1" lang="en-US" altLang="ja-JP" dirty="0"/>
              <a:t>60</a:t>
            </a:r>
            <a:r>
              <a:rPr kumimoji="1" lang="ja-JP" altLang="en-US" dirty="0"/>
              <a:t>～</a:t>
            </a:r>
            <a:r>
              <a:rPr kumimoji="1" lang="en-US" altLang="ja-JP" dirty="0"/>
              <a:t>120</a:t>
            </a:r>
            <a:r>
              <a:rPr kumimoji="1" lang="ja-JP" altLang="en-US" dirty="0"/>
              <a:t>分）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　</a:t>
            </a:r>
            <a:r>
              <a:rPr kumimoji="1" lang="ja-JP" altLang="en-US" dirty="0">
                <a:solidFill>
                  <a:schemeClr val="tx1"/>
                </a:solidFill>
              </a:rPr>
              <a:t>阿蘇グリーンストック（草原再生の取り組み）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</a:t>
            </a:r>
            <a:r>
              <a:rPr kumimoji="1" lang="ja-JP" altLang="en-US" dirty="0">
                <a:solidFill>
                  <a:srgbClr val="FF0000"/>
                </a:solidFill>
              </a:rPr>
              <a:t>日本リモナイト（ブラタモリで紹介）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白川水源と湧水地区＆トロッコ列車（南阿蘇村）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世界かんがい施設遺産（大津町・菊陽町）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世界かんがい施設遺産（山都町）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</a:t>
            </a:r>
            <a:r>
              <a:rPr kumimoji="1" lang="ja-JP" altLang="en-US" dirty="0">
                <a:solidFill>
                  <a:srgbClr val="FF0000"/>
                </a:solidFill>
              </a:rPr>
              <a:t>ビッグバイオ（ＢＢ菌で水浄化）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endParaRPr kumimoji="1" lang="en-US" altLang="ja-JP" dirty="0">
              <a:solidFill>
                <a:srgbClr val="FF0000"/>
              </a:solidFill>
            </a:endParaRPr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　　　　</a:t>
            </a:r>
            <a:endParaRPr kumimoji="1" lang="en-US" altLang="ja-JP" dirty="0"/>
          </a:p>
        </p:txBody>
      </p:sp>
      <p:sp>
        <p:nvSpPr>
          <p:cNvPr id="15" name="十字形 14">
            <a:extLst>
              <a:ext uri="{FF2B5EF4-FFF2-40B4-BE49-F238E27FC236}">
                <a16:creationId xmlns:a16="http://schemas.microsoft.com/office/drawing/2014/main" id="{4AC5EDC7-915D-4989-B431-5E853AF0CBD1}"/>
              </a:ext>
            </a:extLst>
          </p:cNvPr>
          <p:cNvSpPr/>
          <p:nvPr/>
        </p:nvSpPr>
        <p:spPr>
          <a:xfrm>
            <a:off x="3471882" y="2514600"/>
            <a:ext cx="914400" cy="9144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吹き出し: 円形 15">
            <a:extLst>
              <a:ext uri="{FF2B5EF4-FFF2-40B4-BE49-F238E27FC236}">
                <a16:creationId xmlns:a16="http://schemas.microsoft.com/office/drawing/2014/main" id="{DF0BBF3F-98EA-4CA6-8927-180B2FB25CA6}"/>
              </a:ext>
            </a:extLst>
          </p:cNvPr>
          <p:cNvSpPr/>
          <p:nvPr/>
        </p:nvSpPr>
        <p:spPr>
          <a:xfrm>
            <a:off x="1169642" y="4954705"/>
            <a:ext cx="2928857" cy="1766772"/>
          </a:xfrm>
          <a:prstGeom prst="wedgeEllipseCallout">
            <a:avLst>
              <a:gd name="adj1" fmla="val -42302"/>
              <a:gd name="adj2" fmla="val -719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/>
          </a:p>
          <a:p>
            <a:pPr algn="ctr"/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熊本では座学でなくフィールドワーク中心にしたい。　</a:t>
            </a:r>
            <a:endParaRPr kumimoji="1" lang="en-US" altLang="ja-JP" sz="20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dirty="0"/>
              <a:t>・</a:t>
            </a:r>
            <a:endParaRPr kumimoji="1" lang="en-US" altLang="ja-JP" dirty="0"/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512CFB1E-873E-45DD-9869-1EA69911C048}"/>
              </a:ext>
            </a:extLst>
          </p:cNvPr>
          <p:cNvSpPr/>
          <p:nvPr/>
        </p:nvSpPr>
        <p:spPr>
          <a:xfrm>
            <a:off x="4386282" y="5460698"/>
            <a:ext cx="1488118" cy="613753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34226932-85DD-412A-A72B-B66A7365CF47}"/>
              </a:ext>
            </a:extLst>
          </p:cNvPr>
          <p:cNvSpPr/>
          <p:nvPr/>
        </p:nvSpPr>
        <p:spPr>
          <a:xfrm>
            <a:off x="5874400" y="5282697"/>
            <a:ext cx="3059144" cy="13839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/>
              <a:t>・</a:t>
            </a:r>
            <a:r>
              <a:rPr kumimoji="1" lang="en-US" altLang="ja-JP" sz="2000" dirty="0"/>
              <a:t>ON</a:t>
            </a:r>
            <a:r>
              <a:rPr kumimoji="1" lang="ja-JP" altLang="en-US" sz="2000" dirty="0"/>
              <a:t>　</a:t>
            </a:r>
            <a:r>
              <a:rPr kumimoji="1" lang="en-US" altLang="ja-JP" sz="2000" dirty="0"/>
              <a:t>LINE</a:t>
            </a:r>
          </a:p>
          <a:p>
            <a:pPr algn="ctr"/>
            <a:r>
              <a:rPr kumimoji="1" lang="ja-JP" altLang="en-US" sz="2000" dirty="0"/>
              <a:t>・</a:t>
            </a:r>
            <a:r>
              <a:rPr kumimoji="1" lang="en-US" altLang="ja-JP" sz="2000" dirty="0"/>
              <a:t>YOUTUBE</a:t>
            </a:r>
            <a:r>
              <a:rPr kumimoji="1" lang="ja-JP" altLang="en-US" sz="2000" dirty="0"/>
              <a:t>動画配</a:t>
            </a:r>
            <a:endParaRPr kumimoji="1" lang="en-US" altLang="ja-JP" sz="2000" dirty="0"/>
          </a:p>
          <a:p>
            <a:pPr algn="ctr"/>
            <a:r>
              <a:rPr kumimoji="1" lang="ja-JP" altLang="en-US" sz="2000" dirty="0"/>
              <a:t>・</a:t>
            </a:r>
            <a:r>
              <a:rPr kumimoji="1" lang="en-US" altLang="ja-JP" sz="2000" dirty="0"/>
              <a:t>DVD</a:t>
            </a:r>
          </a:p>
          <a:p>
            <a:pPr algn="ctr"/>
            <a:r>
              <a:rPr kumimoji="1" lang="ja-JP" altLang="en-US" sz="2000" dirty="0"/>
              <a:t>講話対応可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3BB4066-B624-44BC-BE27-8F58F449EEF1}"/>
              </a:ext>
            </a:extLst>
          </p:cNvPr>
          <p:cNvSpPr txBox="1"/>
          <p:nvPr/>
        </p:nvSpPr>
        <p:spPr>
          <a:xfrm>
            <a:off x="223717" y="1007360"/>
            <a:ext cx="6629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800" b="1" u="sng" dirty="0">
                <a:solidFill>
                  <a:srgbClr val="FF0000"/>
                </a:solidFill>
              </a:rPr>
              <a:t>講話＋フィールドワークにて実施</a:t>
            </a:r>
            <a:endParaRPr lang="ja-JP" altLang="en-US" sz="2800" dirty="0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DE55C70-BD94-4812-9025-CDA89014F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7572" y="4249463"/>
            <a:ext cx="1710022" cy="228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2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713418"/>
              </p:ext>
            </p:extLst>
          </p:nvPr>
        </p:nvGraphicFramePr>
        <p:xfrm>
          <a:off x="1577550" y="2291986"/>
          <a:ext cx="5617787" cy="3969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8020012" imgH="5667018" progId="AcroExch.Document.DC">
                  <p:embed/>
                </p:oleObj>
              </mc:Choice>
              <mc:Fallback>
                <p:oleObj name="Acrobat Document" r:id="rId2" imgW="8020012" imgH="566701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77550" y="2291986"/>
                        <a:ext cx="5617787" cy="39698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0" y="1"/>
            <a:ext cx="9906000" cy="8001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b="1" dirty="0">
                <a:solidFill>
                  <a:srgbClr val="FFFF00"/>
                </a:solidFill>
              </a:rPr>
              <a:t>くまもと水プログラム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162325" y="620147"/>
            <a:ext cx="90304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1" lang="en-US" altLang="ja-JP" sz="2400" dirty="0"/>
          </a:p>
          <a:p>
            <a:r>
              <a:rPr kumimoji="1" lang="ja-JP" altLang="en-US" sz="2400" dirty="0"/>
              <a:t>  </a:t>
            </a:r>
            <a:r>
              <a:rPr kumimoji="1" lang="ja-JP" altLang="en-US" sz="2400" b="1" dirty="0"/>
              <a:t>事前学習・事後学習に使える</a:t>
            </a:r>
            <a:r>
              <a:rPr kumimoji="1" lang="ja-JP" altLang="en-US" sz="2400" b="1" u="sng" dirty="0">
                <a:solidFill>
                  <a:srgbClr val="FF0000"/>
                </a:solidFill>
              </a:rPr>
              <a:t>ワークブック</a:t>
            </a:r>
            <a:endParaRPr kumimoji="1" lang="en-US" altLang="ja-JP" sz="2400" b="1" u="sng" dirty="0">
              <a:solidFill>
                <a:srgbClr val="FF0000"/>
              </a:solidFill>
            </a:endParaRPr>
          </a:p>
          <a:p>
            <a:r>
              <a:rPr kumimoji="1" lang="ja-JP" altLang="en-US" sz="2000" dirty="0"/>
              <a:t>様々な企業、団体の取り組みを紹介していますので、　　　　　　　　　　</a:t>
            </a:r>
            <a:r>
              <a:rPr kumimoji="1" lang="en-US" altLang="ja-JP" sz="2000" dirty="0"/>
              <a:t>  </a:t>
            </a:r>
            <a:r>
              <a:rPr kumimoji="1" lang="ja-JP" altLang="en-US" sz="2000" dirty="0"/>
              <a:t>生徒さん自身の</a:t>
            </a:r>
            <a:r>
              <a:rPr kumimoji="1" lang="ja-JP" altLang="en-US" sz="2000" b="1" u="sng" dirty="0">
                <a:solidFill>
                  <a:srgbClr val="FF0000"/>
                </a:solidFill>
              </a:rPr>
              <a:t>キャリア学習</a:t>
            </a:r>
            <a:r>
              <a:rPr kumimoji="1" lang="ja-JP" altLang="en-US" sz="2000" dirty="0"/>
              <a:t>にもつなげることができます。</a:t>
            </a:r>
            <a:endParaRPr kumimoji="1" lang="en-US" altLang="ja-JP" sz="2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05226" y="2573628"/>
            <a:ext cx="160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見本</a:t>
            </a:r>
          </a:p>
        </p:txBody>
      </p:sp>
      <p:sp>
        <p:nvSpPr>
          <p:cNvPr id="11" name="角丸四角形吹き出し 10"/>
          <p:cNvSpPr/>
          <p:nvPr/>
        </p:nvSpPr>
        <p:spPr>
          <a:xfrm>
            <a:off x="7195338" y="954067"/>
            <a:ext cx="2520294" cy="1466671"/>
          </a:xfrm>
          <a:prstGeom prst="wedgeRoundRectCallout">
            <a:avLst>
              <a:gd name="adj1" fmla="val -98488"/>
              <a:gd name="adj2" fmla="val 4849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SDG</a:t>
            </a:r>
            <a:r>
              <a:rPr kumimoji="1" lang="ja-JP" altLang="en-US" dirty="0" err="1">
                <a:solidFill>
                  <a:schemeClr val="tx1"/>
                </a:solidFill>
              </a:rPr>
              <a:t>ｓ</a:t>
            </a:r>
            <a:r>
              <a:rPr kumimoji="1" lang="ja-JP" altLang="en-US" dirty="0">
                <a:solidFill>
                  <a:schemeClr val="tx1"/>
                </a:solidFill>
              </a:rPr>
              <a:t>のどの項目に該当するか一目瞭然</a:t>
            </a:r>
          </a:p>
        </p:txBody>
      </p:sp>
      <p:sp>
        <p:nvSpPr>
          <p:cNvPr id="12" name="角丸四角形吹き出し 11"/>
          <p:cNvSpPr/>
          <p:nvPr/>
        </p:nvSpPr>
        <p:spPr>
          <a:xfrm>
            <a:off x="7356152" y="5517328"/>
            <a:ext cx="2359479" cy="1021586"/>
          </a:xfrm>
          <a:prstGeom prst="wedgeRoundRectCallout">
            <a:avLst>
              <a:gd name="adj1" fmla="val -149125"/>
              <a:gd name="adj2" fmla="val -16570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企業の代表・担当者から生徒の皆さんへのメッセージ</a:t>
            </a:r>
          </a:p>
        </p:txBody>
      </p:sp>
      <p:sp>
        <p:nvSpPr>
          <p:cNvPr id="13" name="角丸四角形吹き出し 12"/>
          <p:cNvSpPr/>
          <p:nvPr/>
        </p:nvSpPr>
        <p:spPr>
          <a:xfrm>
            <a:off x="13294" y="5410646"/>
            <a:ext cx="2359479" cy="1234950"/>
          </a:xfrm>
          <a:prstGeom prst="wedgeRoundRectCallout">
            <a:avLst>
              <a:gd name="adj1" fmla="val 29918"/>
              <a:gd name="adj2" fmla="val -22621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水に関する活動内容を紹介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356152" y="2804534"/>
            <a:ext cx="20568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【</a:t>
            </a:r>
            <a:r>
              <a:rPr kumimoji="1" lang="ja-JP" altLang="en-US" dirty="0"/>
              <a:t>掲載企業</a:t>
            </a:r>
            <a:r>
              <a:rPr kumimoji="1" lang="en-US" altLang="ja-JP" dirty="0"/>
              <a:t>】</a:t>
            </a:r>
          </a:p>
          <a:p>
            <a:r>
              <a:rPr kumimoji="1" lang="ja-JP" altLang="en-US" dirty="0"/>
              <a:t>・サントリー</a:t>
            </a:r>
            <a:endParaRPr kumimoji="1" lang="en-US" altLang="ja-JP" dirty="0"/>
          </a:p>
          <a:p>
            <a:r>
              <a:rPr kumimoji="1" lang="ja-JP" altLang="en-US" dirty="0"/>
              <a:t>・日本リモナイト</a:t>
            </a:r>
            <a:endParaRPr kumimoji="1" lang="en-US" altLang="ja-JP" dirty="0"/>
          </a:p>
          <a:p>
            <a:r>
              <a:rPr kumimoji="1" lang="ja-JP" altLang="en-US" dirty="0"/>
              <a:t>・ビッグバイオ</a:t>
            </a:r>
            <a:endParaRPr kumimoji="1" lang="en-US" altLang="ja-JP" dirty="0"/>
          </a:p>
          <a:p>
            <a:r>
              <a:rPr kumimoji="1" lang="ja-JP" altLang="en-US" dirty="0"/>
              <a:t>・生協くまもと</a:t>
            </a:r>
            <a:endParaRPr kumimoji="1" lang="en-US" altLang="ja-JP" dirty="0"/>
          </a:p>
          <a:p>
            <a:r>
              <a:rPr kumimoji="1" lang="ja-JP" altLang="en-US" dirty="0"/>
              <a:t>・富士フイルム</a:t>
            </a:r>
            <a:endParaRPr kumimoji="1" lang="en-US" altLang="ja-JP" dirty="0"/>
          </a:p>
          <a:p>
            <a:r>
              <a:rPr kumimoji="1" lang="ja-JP" altLang="en-US" dirty="0"/>
              <a:t>・ホンダ</a:t>
            </a:r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41946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0" y="1"/>
            <a:ext cx="9906000" cy="8001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b="1" dirty="0">
                <a:solidFill>
                  <a:srgbClr val="FFFF00"/>
                </a:solidFill>
              </a:rPr>
              <a:t>くまもと水プログラム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0817" y="470125"/>
            <a:ext cx="98751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1" lang="en-US" altLang="ja-JP" sz="2400" dirty="0"/>
          </a:p>
          <a:p>
            <a:r>
              <a:rPr kumimoji="1" lang="ja-JP" altLang="en-US" sz="2400" b="1" dirty="0"/>
              <a:t>事前学習・事後学習用</a:t>
            </a:r>
            <a:r>
              <a:rPr kumimoji="1" lang="ja-JP" altLang="en-US" sz="3600" b="1" u="sng" dirty="0">
                <a:solidFill>
                  <a:srgbClr val="FF0000"/>
                </a:solidFill>
              </a:rPr>
              <a:t>ワークブックリニューアル！！</a:t>
            </a:r>
            <a:endParaRPr kumimoji="1" lang="en-US" altLang="ja-JP" sz="3600" b="1" u="sng" dirty="0">
              <a:solidFill>
                <a:srgbClr val="FF0000"/>
              </a:solidFill>
            </a:endParaRPr>
          </a:p>
          <a:p>
            <a:r>
              <a:rPr kumimoji="1" lang="ja-JP" altLang="en-US" sz="2400" dirty="0">
                <a:solidFill>
                  <a:srgbClr val="FF0000"/>
                </a:solidFill>
              </a:rPr>
              <a:t>　</a:t>
            </a:r>
            <a:r>
              <a:rPr kumimoji="1" lang="ja-JP" altLang="en-US" sz="2000" dirty="0"/>
              <a:t>事前・事後学習の方法も記載していますので、</a:t>
            </a:r>
            <a:endParaRPr kumimoji="1" lang="en-US" altLang="ja-JP" sz="2000" dirty="0"/>
          </a:p>
          <a:p>
            <a:r>
              <a:rPr kumimoji="1" lang="ja-JP" altLang="en-US" sz="2000" dirty="0"/>
              <a:t>　これに沿って学習すれば「熊本</a:t>
            </a:r>
            <a:r>
              <a:rPr kumimoji="1" lang="en-US" altLang="ja-JP" sz="2000" dirty="0"/>
              <a:t>×</a:t>
            </a:r>
            <a:r>
              <a:rPr kumimoji="1" lang="ja-JP" altLang="en-US" sz="2000" dirty="0"/>
              <a:t>探求」しっかり出来ます。</a:t>
            </a:r>
            <a:endParaRPr kumimoji="1" lang="en-US" altLang="ja-JP" sz="2000" dirty="0"/>
          </a:p>
          <a:p>
            <a:r>
              <a:rPr kumimoji="1" lang="en-US" altLang="ja-JP" sz="2000" dirty="0"/>
              <a:t>※</a:t>
            </a:r>
            <a:r>
              <a:rPr kumimoji="1" lang="ja-JP" altLang="en-US" sz="2000" dirty="0"/>
              <a:t>熊本教育旅行サイト資料ダウンロードよりご活用ください。　</a:t>
            </a:r>
            <a:r>
              <a:rPr kumimoji="1" lang="en-US" altLang="ja-JP" sz="2000" dirty="0"/>
              <a:t>https://kumamoto.guide/shugaku/files/DocumentFile/0/DocumentFile_805_file.pdf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817" y="2774597"/>
            <a:ext cx="160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参　考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EAFFAA3-4F48-F5AC-4226-7334408AD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22" y="3280251"/>
            <a:ext cx="4623478" cy="329247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5B7A909-332C-FB2D-9B8E-A6D59D446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706" y="3280251"/>
            <a:ext cx="4374318" cy="310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996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CFF95-BDB6-4C65-AE04-2AE931096981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0" y="0"/>
            <a:ext cx="9906000" cy="8001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b="1" dirty="0">
                <a:solidFill>
                  <a:srgbClr val="FFFF00"/>
                </a:solidFill>
              </a:rPr>
              <a:t>くまもと水プログラム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793A80F-DBCD-4130-A9D9-F3166D49B711}"/>
              </a:ext>
            </a:extLst>
          </p:cNvPr>
          <p:cNvSpPr/>
          <p:nvPr/>
        </p:nvSpPr>
        <p:spPr>
          <a:xfrm>
            <a:off x="194484" y="458232"/>
            <a:ext cx="903047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kumimoji="1" lang="en-US" altLang="ja-JP" sz="2400" dirty="0">
              <a:latin typeface="+mn-ea"/>
            </a:endParaRPr>
          </a:p>
          <a:p>
            <a:r>
              <a:rPr kumimoji="1" lang="ja-JP" altLang="en-US" sz="2400" b="1" u="sng" dirty="0">
                <a:solidFill>
                  <a:srgbClr val="FF0000"/>
                </a:solidFill>
                <a:latin typeface="+mn-ea"/>
              </a:rPr>
              <a:t>　</a:t>
            </a:r>
            <a:r>
              <a:rPr kumimoji="1" lang="ja-JP" altLang="en-US" sz="3200" b="1" u="sng" dirty="0">
                <a:solidFill>
                  <a:srgbClr val="FF0000"/>
                </a:solidFill>
                <a:latin typeface="+mn-ea"/>
              </a:rPr>
              <a:t>教員用指導解説書付き</a:t>
            </a:r>
            <a:endParaRPr kumimoji="1" lang="en-US" altLang="ja-JP" sz="3200" b="1" u="sng" dirty="0">
              <a:solidFill>
                <a:srgbClr val="FF0000"/>
              </a:solidFill>
              <a:latin typeface="+mn-ea"/>
            </a:endParaRPr>
          </a:p>
          <a:p>
            <a:r>
              <a:rPr kumimoji="1" lang="en-US" altLang="ja-JP" sz="2000" dirty="0"/>
              <a:t>※</a:t>
            </a:r>
            <a:r>
              <a:rPr kumimoji="1" lang="ja-JP" altLang="en-US" sz="2000" dirty="0"/>
              <a:t>熊本教育旅行サイト資料ダウンロードよりご活用ください</a:t>
            </a:r>
            <a:r>
              <a:rPr kumimoji="1" lang="ja-JP" altLang="en-US" sz="1400" dirty="0"/>
              <a:t>。</a:t>
            </a:r>
            <a:endParaRPr kumimoji="1" lang="en-US" altLang="ja-JP" sz="1400" dirty="0"/>
          </a:p>
          <a:p>
            <a:r>
              <a:rPr kumimoji="1" lang="ja-JP" altLang="en-US" sz="1400" dirty="0"/>
              <a:t>　</a:t>
            </a:r>
            <a:r>
              <a:rPr kumimoji="1" lang="en-US" altLang="ja-JP" sz="2000" dirty="0"/>
              <a:t>https://kumamoto.guide/shugaku/files/DocumentFile/0/DocumentFile_803_file.pdf</a:t>
            </a:r>
            <a:r>
              <a:rPr kumimoji="1" lang="ja-JP" altLang="en-US" sz="2000" b="1" u="sng" dirty="0">
                <a:solidFill>
                  <a:srgbClr val="FF0000"/>
                </a:solidFill>
                <a:latin typeface="+mn-ea"/>
              </a:rPr>
              <a:t>　</a:t>
            </a:r>
            <a:endParaRPr kumimoji="1" lang="en-US" altLang="ja-JP" sz="2000" b="1" u="sng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3502BCB-1A89-A05B-77AC-47981A58E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651" y="2410830"/>
            <a:ext cx="3661299" cy="421348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53842B9-2F14-237F-4C85-261CDD5FE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12" y="2410830"/>
            <a:ext cx="3861839" cy="415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86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16400</TotalTime>
  <Words>631</Words>
  <Application>Microsoft Office PowerPoint</Application>
  <PresentationFormat>A4 210 x 297 mm</PresentationFormat>
  <Paragraphs>101</Paragraphs>
  <Slides>6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3" baseType="lpstr">
      <vt:lpstr>HGP創英角ｺﾞｼｯｸUB</vt:lpstr>
      <vt:lpstr>Arial</vt:lpstr>
      <vt:lpstr>Calibri</vt:lpstr>
      <vt:lpstr>Calibri Light</vt:lpstr>
      <vt:lpstr>Roboto</vt:lpstr>
      <vt:lpstr>Office テーマ</vt:lpstr>
      <vt:lpstr>Acrobat Document</vt:lpstr>
      <vt:lpstr>　　くまもと水プログラム 　　　　ご案内</vt:lpstr>
      <vt:lpstr>くまもと水プログラム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大島夕子</dc:creator>
  <cp:lastModifiedBy>NTA098525004</cp:lastModifiedBy>
  <cp:revision>891</cp:revision>
  <cp:lastPrinted>2021-02-09T05:53:58Z</cp:lastPrinted>
  <dcterms:created xsi:type="dcterms:W3CDTF">2016-03-16T22:43:39Z</dcterms:created>
  <dcterms:modified xsi:type="dcterms:W3CDTF">2026-10-26T01:50:39Z</dcterms:modified>
</cp:coreProperties>
</file>