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9" r:id="rId2"/>
    <p:sldId id="265" r:id="rId3"/>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mj-mice" initials="k" lastIdx="1" clrIdx="0">
    <p:extLst>
      <p:ext uri="{19B8F6BF-5375-455C-9EA6-DF929625EA0E}">
        <p15:presenceInfo xmlns:p15="http://schemas.microsoft.com/office/powerpoint/2012/main" userId="kmj-m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2407" autoAdjust="0"/>
  </p:normalViewPr>
  <p:slideViewPr>
    <p:cSldViewPr>
      <p:cViewPr varScale="1">
        <p:scale>
          <a:sx n="53" d="100"/>
          <a:sy n="53" d="100"/>
        </p:scale>
        <p:origin x="1042"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6477" cy="337166"/>
          </a:xfrm>
          <a:prstGeom prst="rect">
            <a:avLst/>
          </a:prstGeom>
        </p:spPr>
        <p:txBody>
          <a:bodyPr vert="horz" lIns="90767" tIns="45384" rIns="90767" bIns="45384"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5587534" y="1"/>
            <a:ext cx="4276477" cy="337166"/>
          </a:xfrm>
          <a:prstGeom prst="rect">
            <a:avLst/>
          </a:prstGeom>
        </p:spPr>
        <p:txBody>
          <a:bodyPr vert="horz" lIns="90767" tIns="45384" rIns="90767" bIns="45384" rtlCol="0"/>
          <a:lstStyle>
            <a:lvl1pPr algn="r">
              <a:defRPr sz="1100"/>
            </a:lvl1pPr>
          </a:lstStyle>
          <a:p>
            <a:fld id="{95179985-85EF-4704-AFF2-E841BE8EAC7B}" type="datetimeFigureOut">
              <a:rPr kumimoji="1" lang="ja-JP" altLang="en-US" smtClean="0"/>
              <a:t>2024/10/18</a:t>
            </a:fld>
            <a:endParaRPr kumimoji="1" lang="ja-JP" altLang="en-US"/>
          </a:p>
        </p:txBody>
      </p:sp>
      <p:sp>
        <p:nvSpPr>
          <p:cNvPr id="4" name="フッター プレースホルダー 3"/>
          <p:cNvSpPr>
            <a:spLocks noGrp="1"/>
          </p:cNvSpPr>
          <p:nvPr>
            <p:ph type="ftr" sz="quarter" idx="2"/>
          </p:nvPr>
        </p:nvSpPr>
        <p:spPr>
          <a:xfrm>
            <a:off x="1" y="6397522"/>
            <a:ext cx="4276477" cy="337165"/>
          </a:xfrm>
          <a:prstGeom prst="rect">
            <a:avLst/>
          </a:prstGeom>
        </p:spPr>
        <p:txBody>
          <a:bodyPr vert="horz" lIns="90767" tIns="45384" rIns="90767" bIns="45384"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5587534" y="6397522"/>
            <a:ext cx="4276477" cy="337165"/>
          </a:xfrm>
          <a:prstGeom prst="rect">
            <a:avLst/>
          </a:prstGeom>
        </p:spPr>
        <p:txBody>
          <a:bodyPr vert="horz" lIns="90767" tIns="45384" rIns="90767" bIns="45384" rtlCol="0" anchor="b"/>
          <a:lstStyle>
            <a:lvl1pPr algn="r">
              <a:defRPr sz="1100"/>
            </a:lvl1pPr>
          </a:lstStyle>
          <a:p>
            <a:fld id="{BF8D58BD-46A9-44DC-AF6A-AA2E391D87CE}" type="slidenum">
              <a:rPr kumimoji="1" lang="ja-JP" altLang="en-US" smtClean="0"/>
              <a:t>‹#›</a:t>
            </a:fld>
            <a:endParaRPr kumimoji="1" lang="ja-JP" altLang="en-US"/>
          </a:p>
        </p:txBody>
      </p:sp>
    </p:spTree>
    <p:extLst>
      <p:ext uri="{BB962C8B-B14F-4D97-AF65-F5344CB8AC3E}">
        <p14:creationId xmlns:p14="http://schemas.microsoft.com/office/powerpoint/2010/main" val="3893258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981" cy="338205"/>
          </a:xfrm>
          <a:prstGeom prst="rect">
            <a:avLst/>
          </a:prstGeom>
        </p:spPr>
        <p:txBody>
          <a:bodyPr vert="horz" lIns="90767" tIns="45384" rIns="90767" bIns="45384" rtlCol="0"/>
          <a:lstStyle>
            <a:lvl1pPr algn="l">
              <a:defRPr sz="1100"/>
            </a:lvl1pPr>
          </a:lstStyle>
          <a:p>
            <a:endParaRPr kumimoji="1" lang="ja-JP" altLang="en-US"/>
          </a:p>
        </p:txBody>
      </p:sp>
      <p:sp>
        <p:nvSpPr>
          <p:cNvPr id="3" name="日付プレースホルダー 2"/>
          <p:cNvSpPr>
            <a:spLocks noGrp="1"/>
          </p:cNvSpPr>
          <p:nvPr>
            <p:ph type="dt" idx="1"/>
          </p:nvPr>
        </p:nvSpPr>
        <p:spPr>
          <a:xfrm>
            <a:off x="5588755" y="0"/>
            <a:ext cx="4275981" cy="338205"/>
          </a:xfrm>
          <a:prstGeom prst="rect">
            <a:avLst/>
          </a:prstGeom>
        </p:spPr>
        <p:txBody>
          <a:bodyPr vert="horz" lIns="90767" tIns="45384" rIns="90767" bIns="45384" rtlCol="0"/>
          <a:lstStyle>
            <a:lvl1pPr algn="r">
              <a:defRPr sz="1100"/>
            </a:lvl1pPr>
          </a:lstStyle>
          <a:p>
            <a:fld id="{8D1C3D75-4BEE-4413-B31E-5CE8FED8F606}" type="datetimeFigureOut">
              <a:rPr kumimoji="1" lang="ja-JP" altLang="en-US" smtClean="0"/>
              <a:t>2024/10/18</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0767" tIns="45384" rIns="90767" bIns="45384" rtlCol="0" anchor="ctr"/>
          <a:lstStyle/>
          <a:p>
            <a:endParaRPr lang="ja-JP" altLang="en-US"/>
          </a:p>
        </p:txBody>
      </p:sp>
      <p:sp>
        <p:nvSpPr>
          <p:cNvPr id="5" name="ノート プレースホルダー 4"/>
          <p:cNvSpPr>
            <a:spLocks noGrp="1"/>
          </p:cNvSpPr>
          <p:nvPr>
            <p:ph type="body" sz="quarter" idx="3"/>
          </p:nvPr>
        </p:nvSpPr>
        <p:spPr>
          <a:xfrm>
            <a:off x="986158" y="3242039"/>
            <a:ext cx="7893997" cy="2652148"/>
          </a:xfrm>
          <a:prstGeom prst="rect">
            <a:avLst/>
          </a:prstGeom>
        </p:spPr>
        <p:txBody>
          <a:bodyPr vert="horz" lIns="90767" tIns="45384" rIns="90767" bIns="4538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559"/>
            <a:ext cx="4275981" cy="338204"/>
          </a:xfrm>
          <a:prstGeom prst="rect">
            <a:avLst/>
          </a:prstGeom>
        </p:spPr>
        <p:txBody>
          <a:bodyPr vert="horz" lIns="90767" tIns="45384" rIns="90767" bIns="4538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5588755" y="6397559"/>
            <a:ext cx="4275981" cy="338204"/>
          </a:xfrm>
          <a:prstGeom prst="rect">
            <a:avLst/>
          </a:prstGeom>
        </p:spPr>
        <p:txBody>
          <a:bodyPr vert="horz" lIns="90767" tIns="45384" rIns="90767" bIns="45384" rtlCol="0" anchor="b"/>
          <a:lstStyle>
            <a:lvl1pPr algn="r">
              <a:defRPr sz="1100"/>
            </a:lvl1pPr>
          </a:lstStyle>
          <a:p>
            <a:fld id="{4E897DB8-FC31-4259-9E17-AF6E45D93A16}" type="slidenum">
              <a:rPr kumimoji="1" lang="ja-JP" altLang="en-US" smtClean="0"/>
              <a:t>‹#›</a:t>
            </a:fld>
            <a:endParaRPr kumimoji="1" lang="ja-JP" altLang="en-US"/>
          </a:p>
        </p:txBody>
      </p:sp>
    </p:spTree>
    <p:extLst>
      <p:ext uri="{BB962C8B-B14F-4D97-AF65-F5344CB8AC3E}">
        <p14:creationId xmlns:p14="http://schemas.microsoft.com/office/powerpoint/2010/main" val="15507159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85BF00D-ED99-41EB-BC87-9735ADF11EC8}" type="datetimeFigureOut">
              <a:rPr kumimoji="1" lang="ja-JP" altLang="en-US" smtClean="0"/>
              <a:t>2024/10/18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369775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85BF00D-ED99-41EB-BC87-9735ADF11EC8}" type="datetimeFigureOut">
              <a:rPr kumimoji="1" lang="ja-JP" altLang="en-US" smtClean="0"/>
              <a:t>2024/10/18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337890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85BF00D-ED99-41EB-BC87-9735ADF11EC8}" type="datetimeFigureOut">
              <a:rPr kumimoji="1" lang="ja-JP" altLang="en-US" smtClean="0"/>
              <a:t>2024/10/18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426591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85BF00D-ED99-41EB-BC87-9735ADF11EC8}" type="datetimeFigureOut">
              <a:rPr kumimoji="1" lang="ja-JP" altLang="en-US" smtClean="0"/>
              <a:t>2024/10/18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271137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85BF00D-ED99-41EB-BC87-9735ADF11EC8}" type="datetimeFigureOut">
              <a:rPr kumimoji="1" lang="ja-JP" altLang="en-US" smtClean="0"/>
              <a:t>2024/10/18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57042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85BF00D-ED99-41EB-BC87-9735ADF11EC8}" type="datetimeFigureOut">
              <a:rPr kumimoji="1" lang="ja-JP" altLang="en-US" smtClean="0"/>
              <a:t>2024/10/18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72181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85BF00D-ED99-41EB-BC87-9735ADF11EC8}" type="datetimeFigureOut">
              <a:rPr kumimoji="1" lang="ja-JP" altLang="en-US" smtClean="0"/>
              <a:t>2024/10/18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267788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85BF00D-ED99-41EB-BC87-9735ADF11EC8}" type="datetimeFigureOut">
              <a:rPr kumimoji="1" lang="ja-JP" altLang="en-US" smtClean="0"/>
              <a:t>2024/10/18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261673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5BF00D-ED99-41EB-BC87-9735ADF11EC8}" type="datetimeFigureOut">
              <a:rPr kumimoji="1" lang="ja-JP" altLang="en-US" smtClean="0"/>
              <a:t>2024/10/18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359385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85BF00D-ED99-41EB-BC87-9735ADF11EC8}" type="datetimeFigureOut">
              <a:rPr kumimoji="1" lang="ja-JP" altLang="en-US" smtClean="0"/>
              <a:t>2024/10/18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282248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85BF00D-ED99-41EB-BC87-9735ADF11EC8}" type="datetimeFigureOut">
              <a:rPr kumimoji="1" lang="ja-JP" altLang="en-US" smtClean="0"/>
              <a:t>2024/10/18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350512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BF00D-ED99-41EB-BC87-9735ADF11EC8}" type="datetimeFigureOut">
              <a:rPr kumimoji="1" lang="ja-JP" altLang="en-US" smtClean="0"/>
              <a:t>2024/10/18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3867187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29" y="18287"/>
            <a:ext cx="1809767" cy="720236"/>
          </a:xfrm>
          <a:solidFill>
            <a:srgbClr val="0070C0"/>
          </a:solidFill>
        </p:spPr>
        <p:txBody>
          <a:bodyPr>
            <a:noAutofit/>
          </a:bodyPr>
          <a:lstStyle/>
          <a:p>
            <a:r>
              <a:rPr kumimoji="1" lang="ja-JP" altLang="en-US" sz="2800" dirty="0">
                <a:solidFill>
                  <a:schemeClr val="bg1"/>
                </a:solidFill>
              </a:rPr>
              <a:t>探究</a:t>
            </a:r>
            <a:r>
              <a:rPr kumimoji="1" lang="en-US" altLang="ja-JP" sz="2800" dirty="0">
                <a:solidFill>
                  <a:schemeClr val="bg1"/>
                </a:solidFill>
              </a:rPr>
              <a:t>SDG</a:t>
            </a:r>
            <a:r>
              <a:rPr kumimoji="1" lang="ja-JP" altLang="en-US" sz="2800" dirty="0">
                <a:solidFill>
                  <a:schemeClr val="bg1"/>
                </a:solidFill>
              </a:rPr>
              <a:t>ｓ</a:t>
            </a:r>
          </a:p>
        </p:txBody>
      </p:sp>
      <p:sp>
        <p:nvSpPr>
          <p:cNvPr id="4" name="タイトル 1"/>
          <p:cNvSpPr txBox="1">
            <a:spLocks/>
          </p:cNvSpPr>
          <p:nvPr/>
        </p:nvSpPr>
        <p:spPr>
          <a:xfrm>
            <a:off x="1809767" y="28346"/>
            <a:ext cx="7308304" cy="646330"/>
          </a:xfrm>
          <a:prstGeom prst="rect">
            <a:avLst/>
          </a:prstGeom>
          <a:ln>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solidFill>
                  <a:srgbClr val="0070C0"/>
                </a:solidFill>
              </a:rPr>
              <a:t>　　　</a:t>
            </a:r>
          </a:p>
        </p:txBody>
      </p:sp>
      <p:sp>
        <p:nvSpPr>
          <p:cNvPr id="5" name="テキスト ボックス 4"/>
          <p:cNvSpPr txBox="1"/>
          <p:nvPr/>
        </p:nvSpPr>
        <p:spPr>
          <a:xfrm>
            <a:off x="39764" y="785857"/>
            <a:ext cx="9064471" cy="1569660"/>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b="0" i="0" dirty="0">
                <a:solidFill>
                  <a:srgbClr val="212121"/>
                </a:solidFill>
                <a:effectLst/>
                <a:latin typeface="Arial" panose="020B0604020202020204" pitchFamily="34" charset="0"/>
              </a:rPr>
              <a:t>【</a:t>
            </a:r>
            <a:r>
              <a:rPr lang="ja-JP" altLang="en-US" sz="1200" b="0" i="0" dirty="0">
                <a:solidFill>
                  <a:srgbClr val="212121"/>
                </a:solidFill>
                <a:effectLst/>
                <a:latin typeface="Arial" panose="020B0604020202020204" pitchFamily="34" charset="0"/>
              </a:rPr>
              <a:t>さかなクン</a:t>
            </a:r>
            <a:r>
              <a:rPr lang="en-US" altLang="ja-JP" sz="1200" b="0" i="0" dirty="0">
                <a:solidFill>
                  <a:srgbClr val="212121"/>
                </a:solidFill>
                <a:effectLst/>
                <a:latin typeface="Arial" panose="020B0604020202020204" pitchFamily="34" charset="0"/>
              </a:rPr>
              <a:t>】</a:t>
            </a:r>
            <a:br>
              <a:rPr lang="ja-JP" altLang="en-US" sz="1200" dirty="0"/>
            </a:br>
            <a:r>
              <a:rPr lang="ja-JP" altLang="en-US" sz="1200" b="0" i="0" dirty="0">
                <a:solidFill>
                  <a:srgbClr val="212121"/>
                </a:solidFill>
                <a:effectLst/>
                <a:latin typeface="Arial" panose="020B0604020202020204" pitchFamily="34" charset="0"/>
              </a:rPr>
              <a:t>「熊本県、そして芦北・水俣の魅力を</a:t>
            </a:r>
            <a:r>
              <a:rPr lang="en-US" altLang="ja-JP" sz="1200" b="0" i="0" dirty="0">
                <a:solidFill>
                  <a:srgbClr val="212121"/>
                </a:solidFill>
                <a:effectLst/>
                <a:latin typeface="Arial" panose="020B0604020202020204" pitchFamily="34" charset="0"/>
              </a:rPr>
              <a:t>『</a:t>
            </a:r>
            <a:r>
              <a:rPr lang="ja-JP" altLang="en-US" sz="1200" b="0" i="0" dirty="0">
                <a:solidFill>
                  <a:srgbClr val="212121"/>
                </a:solidFill>
                <a:effectLst/>
                <a:latin typeface="Arial" panose="020B0604020202020204" pitchFamily="34" charset="0"/>
              </a:rPr>
              <a:t>ギョギョッ</a:t>
            </a:r>
            <a:r>
              <a:rPr lang="en-US" altLang="ja-JP" sz="1200" b="0" i="0" dirty="0">
                <a:solidFill>
                  <a:srgbClr val="212121"/>
                </a:solidFill>
                <a:effectLst/>
                <a:latin typeface="Arial" panose="020B0604020202020204" pitchFamily="34" charset="0"/>
              </a:rPr>
              <a:t>』</a:t>
            </a:r>
            <a:r>
              <a:rPr lang="ja-JP" altLang="en-US" sz="1200" b="0" i="0" dirty="0">
                <a:solidFill>
                  <a:srgbClr val="212121"/>
                </a:solidFill>
                <a:effectLst/>
                <a:latin typeface="Arial" panose="020B0604020202020204" pitchFamily="34" charset="0"/>
              </a:rPr>
              <a:t>と伝えていきたい」</a:t>
            </a:r>
            <a:br>
              <a:rPr lang="ja-JP" altLang="en-US" sz="1200" dirty="0"/>
            </a:br>
            <a:r>
              <a:rPr lang="ja-JP" altLang="en-US" sz="1200" dirty="0"/>
              <a:t>２２年</a:t>
            </a:r>
            <a:r>
              <a:rPr lang="ja-JP" altLang="en-US" sz="1200" b="0" i="0" dirty="0">
                <a:solidFill>
                  <a:srgbClr val="212121"/>
                </a:solidFill>
                <a:effectLst/>
                <a:latin typeface="Arial" panose="020B0604020202020204" pitchFamily="34" charset="0"/>
              </a:rPr>
              <a:t>７月、熊本県と水俣、芦北、津奈木の３市町が、タレントで魚類学者のさかなクンを</a:t>
            </a:r>
            <a:r>
              <a:rPr lang="en-US" altLang="ja-JP" sz="1200" b="0" i="0" dirty="0">
                <a:solidFill>
                  <a:srgbClr val="212121"/>
                </a:solidFill>
                <a:effectLst/>
                <a:latin typeface="Arial" panose="020B0604020202020204" pitchFamily="34" charset="0"/>
              </a:rPr>
              <a:t>『</a:t>
            </a:r>
            <a:r>
              <a:rPr lang="ja-JP" altLang="en-US" sz="1200" b="0" i="0" dirty="0">
                <a:solidFill>
                  <a:srgbClr val="212121"/>
                </a:solidFill>
                <a:effectLst/>
                <a:latin typeface="Arial" panose="020B0604020202020204" pitchFamily="34" charset="0"/>
              </a:rPr>
              <a:t>みなまた・あしきたギョギョギョ大使</a:t>
            </a:r>
            <a:r>
              <a:rPr lang="en-US" altLang="ja-JP" sz="1200" b="0" i="0" dirty="0">
                <a:solidFill>
                  <a:srgbClr val="212121"/>
                </a:solidFill>
                <a:effectLst/>
                <a:latin typeface="Arial" panose="020B0604020202020204" pitchFamily="34" charset="0"/>
              </a:rPr>
              <a:t>』</a:t>
            </a:r>
            <a:r>
              <a:rPr lang="ja-JP" altLang="en-US" sz="1200" b="0" i="0" dirty="0">
                <a:solidFill>
                  <a:srgbClr val="212121"/>
                </a:solidFill>
                <a:effectLst/>
                <a:latin typeface="Arial" panose="020B0604020202020204" pitchFamily="34" charset="0"/>
              </a:rPr>
              <a:t>に任命しました。</a:t>
            </a:r>
            <a:br>
              <a:rPr lang="ja-JP" altLang="en-US" sz="1200" dirty="0"/>
            </a:br>
            <a:r>
              <a:rPr lang="ja-JP" altLang="en-US" sz="1200" b="0" i="0" dirty="0">
                <a:solidFill>
                  <a:srgbClr val="212121"/>
                </a:solidFill>
                <a:effectLst/>
                <a:latin typeface="Arial" panose="020B0604020202020204" pitchFamily="34" charset="0"/>
              </a:rPr>
              <a:t>水俣・芦北の海や地域の魅力を紹介していくこのギョギョギョ大使。</a:t>
            </a:r>
            <a:br>
              <a:rPr lang="ja-JP" altLang="en-US" sz="1200" dirty="0"/>
            </a:br>
            <a:r>
              <a:rPr lang="ja-JP" altLang="en-US" sz="1200" b="0" i="0" dirty="0">
                <a:solidFill>
                  <a:srgbClr val="212121"/>
                </a:solidFill>
                <a:effectLst/>
                <a:latin typeface="Arial" panose="020B0604020202020204" pitchFamily="34" charset="0"/>
              </a:rPr>
              <a:t>２０１７年に、新種のタツノオトシゴ</a:t>
            </a:r>
            <a:r>
              <a:rPr lang="en-US" altLang="ja-JP" sz="1200" b="0" i="0" dirty="0">
                <a:solidFill>
                  <a:srgbClr val="212121"/>
                </a:solidFill>
                <a:effectLst/>
                <a:latin typeface="Arial" panose="020B0604020202020204" pitchFamily="34" charset="0"/>
              </a:rPr>
              <a:t>『</a:t>
            </a:r>
            <a:r>
              <a:rPr lang="ja-JP" altLang="en-US" sz="1200" b="0" i="0" dirty="0">
                <a:solidFill>
                  <a:srgbClr val="212121"/>
                </a:solidFill>
                <a:effectLst/>
                <a:latin typeface="Arial" panose="020B0604020202020204" pitchFamily="34" charset="0"/>
              </a:rPr>
              <a:t>ヒメタツ</a:t>
            </a:r>
            <a:r>
              <a:rPr lang="en-US" altLang="ja-JP" sz="1200" b="0" i="0" dirty="0">
                <a:solidFill>
                  <a:srgbClr val="212121"/>
                </a:solidFill>
                <a:effectLst/>
                <a:latin typeface="Arial" panose="020B0604020202020204" pitchFamily="34" charset="0"/>
              </a:rPr>
              <a:t>』</a:t>
            </a:r>
            <a:r>
              <a:rPr lang="ja-JP" altLang="en-US" sz="1200" b="0" i="0" dirty="0">
                <a:solidFill>
                  <a:srgbClr val="212121"/>
                </a:solidFill>
                <a:effectLst/>
                <a:latin typeface="Arial" panose="020B0604020202020204" pitchFamily="34" charset="0"/>
              </a:rPr>
              <a:t>の発見にさかなクンが関わったことが縁で就任することになったということです。</a:t>
            </a:r>
            <a:endParaRPr lang="en-US" altLang="ja-JP" sz="1200" b="0" i="0" dirty="0">
              <a:solidFill>
                <a:srgbClr val="212121"/>
              </a:solidFill>
              <a:effectLst/>
              <a:latin typeface="Arial" panose="020B0604020202020204" pitchFamily="34" charset="0"/>
            </a:endParaRPr>
          </a:p>
          <a:p>
            <a:r>
              <a:rPr lang="en-US" altLang="ja-JP" sz="1200" b="0" i="0" dirty="0">
                <a:solidFill>
                  <a:srgbClr val="212121"/>
                </a:solidFill>
                <a:effectLst/>
                <a:latin typeface="Arial" panose="020B0604020202020204" pitchFamily="34" charset="0"/>
              </a:rPr>
              <a:t>【</a:t>
            </a:r>
            <a:r>
              <a:rPr lang="ja-JP" altLang="en-US" sz="1200" b="0" i="0" dirty="0">
                <a:solidFill>
                  <a:srgbClr val="212121"/>
                </a:solidFill>
                <a:effectLst/>
                <a:latin typeface="Arial" panose="020B0604020202020204" pitchFamily="34" charset="0"/>
              </a:rPr>
              <a:t>森下　誠さん（みなまたダイビングサービス</a:t>
            </a:r>
            <a:r>
              <a:rPr lang="en-US" altLang="ja-JP" sz="1200" b="0" i="0" dirty="0">
                <a:solidFill>
                  <a:srgbClr val="212121"/>
                </a:solidFill>
                <a:effectLst/>
                <a:latin typeface="Arial" panose="020B0604020202020204" pitchFamily="34" charset="0"/>
              </a:rPr>
              <a:t>SEA</a:t>
            </a:r>
            <a:r>
              <a:rPr lang="ja-JP" altLang="en-US" sz="1200" b="0" i="0" dirty="0">
                <a:solidFill>
                  <a:srgbClr val="212121"/>
                </a:solidFill>
                <a:effectLst/>
                <a:latin typeface="Arial" panose="020B0604020202020204" pitchFamily="34" charset="0"/>
              </a:rPr>
              <a:t>　</a:t>
            </a:r>
            <a:r>
              <a:rPr lang="en-US" altLang="ja-JP" sz="1200" b="0" i="0" dirty="0">
                <a:solidFill>
                  <a:srgbClr val="212121"/>
                </a:solidFill>
                <a:effectLst/>
                <a:latin typeface="Arial" panose="020B0604020202020204" pitchFamily="34" charset="0"/>
              </a:rPr>
              <a:t>HORRSE</a:t>
            </a:r>
            <a:r>
              <a:rPr lang="ja-JP" altLang="en-US" sz="1200" b="0" i="0" dirty="0">
                <a:solidFill>
                  <a:srgbClr val="212121"/>
                </a:solidFill>
                <a:effectLst/>
                <a:latin typeface="Arial" panose="020B0604020202020204" pitchFamily="34" charset="0"/>
              </a:rPr>
              <a:t>代表）</a:t>
            </a:r>
            <a:r>
              <a:rPr lang="en-US" altLang="ja-JP" sz="1200" b="0" i="0" dirty="0">
                <a:solidFill>
                  <a:srgbClr val="212121"/>
                </a:solidFill>
                <a:effectLst/>
                <a:latin typeface="Arial" panose="020B0604020202020204" pitchFamily="34" charset="0"/>
              </a:rPr>
              <a:t>】</a:t>
            </a:r>
            <a:br>
              <a:rPr lang="ja-JP" altLang="en-US" sz="1200" dirty="0"/>
            </a:br>
            <a:r>
              <a:rPr lang="ja-JP" altLang="en-US" sz="1200" b="0" i="0" dirty="0">
                <a:solidFill>
                  <a:srgbClr val="212121"/>
                </a:solidFill>
                <a:effectLst/>
                <a:latin typeface="Arial" panose="020B0604020202020204" pitchFamily="34" charset="0"/>
              </a:rPr>
              <a:t>「透明度が高くて見渡せるんです。魚たちがいっぱい泳いでいて、さらに海藻の根元をよく探してみるとタツノオトシゴが何匹もいる。こんなに素晴らしい海はほかでもなかなか見たことないと」</a:t>
            </a:r>
            <a:endParaRPr lang="en-US" altLang="ja-JP" sz="1200" dirty="0"/>
          </a:p>
        </p:txBody>
      </p:sp>
      <p:sp>
        <p:nvSpPr>
          <p:cNvPr id="10" name="テキスト ボックス 9"/>
          <p:cNvSpPr txBox="1"/>
          <p:nvPr/>
        </p:nvSpPr>
        <p:spPr>
          <a:xfrm>
            <a:off x="15789" y="5398563"/>
            <a:ext cx="4643552" cy="1384995"/>
          </a:xfrm>
          <a:prstGeom prst="rect">
            <a:avLst/>
          </a:prstGeom>
          <a:noFill/>
        </p:spPr>
        <p:txBody>
          <a:bodyPr wrap="square" rtlCol="0">
            <a:spAutoFit/>
          </a:bodyPr>
          <a:lstStyle/>
          <a:p>
            <a:r>
              <a:rPr kumimoji="1" lang="en-US" altLang="ja-JP" sz="1400" dirty="0"/>
              <a:t>【</a:t>
            </a:r>
            <a:r>
              <a:rPr kumimoji="1" lang="ja-JP" altLang="en-US" sz="1400" dirty="0"/>
              <a:t>受入期間</a:t>
            </a:r>
            <a:r>
              <a:rPr kumimoji="1" lang="en-US" altLang="ja-JP" sz="1400" dirty="0"/>
              <a:t>】</a:t>
            </a:r>
            <a:r>
              <a:rPr kumimoji="1" lang="ja-JP" altLang="en-US" sz="1400" dirty="0"/>
              <a:t>　　</a:t>
            </a:r>
            <a:r>
              <a:rPr lang="ja-JP" altLang="en-US" sz="1400" dirty="0"/>
              <a:t>７～３月</a:t>
            </a:r>
            <a:endParaRPr kumimoji="1" lang="en-US" altLang="ja-JP" sz="1400" dirty="0"/>
          </a:p>
          <a:p>
            <a:r>
              <a:rPr kumimoji="1" lang="en-US" altLang="ja-JP" sz="1400" dirty="0"/>
              <a:t>【</a:t>
            </a:r>
            <a:r>
              <a:rPr kumimoji="1" lang="ja-JP" altLang="en-US" sz="1400" dirty="0"/>
              <a:t>受入人数</a:t>
            </a:r>
            <a:r>
              <a:rPr kumimoji="1" lang="en-US" altLang="ja-JP" sz="1400" dirty="0"/>
              <a:t>】</a:t>
            </a:r>
            <a:r>
              <a:rPr kumimoji="1" lang="ja-JP" altLang="en-US" sz="1400" dirty="0"/>
              <a:t>　　</a:t>
            </a:r>
            <a:r>
              <a:rPr lang="ja-JP" altLang="en-US" sz="1400" dirty="0"/>
              <a:t>４０</a:t>
            </a:r>
            <a:r>
              <a:rPr kumimoji="1" lang="ja-JP" altLang="en-US" sz="1400" dirty="0"/>
              <a:t>人程度（要相談）</a:t>
            </a:r>
            <a:endParaRPr kumimoji="1" lang="en-US" altLang="ja-JP" sz="1400" dirty="0"/>
          </a:p>
          <a:p>
            <a:r>
              <a:rPr lang="en-US" altLang="ja-JP" sz="1400" dirty="0"/>
              <a:t>【</a:t>
            </a:r>
            <a:r>
              <a:rPr lang="ja-JP" altLang="en-US" sz="1400" dirty="0"/>
              <a:t>所要時間</a:t>
            </a:r>
            <a:r>
              <a:rPr lang="en-US" altLang="ja-JP" sz="1400" dirty="0"/>
              <a:t>】</a:t>
            </a:r>
            <a:r>
              <a:rPr lang="ja-JP" altLang="en-US" sz="1400" dirty="0"/>
              <a:t>　　約１２０～１５０分</a:t>
            </a:r>
            <a:endParaRPr lang="en-US" altLang="ja-JP" sz="1400" dirty="0"/>
          </a:p>
          <a:p>
            <a:r>
              <a:rPr lang="en-US" altLang="ja-JP" sz="1400" dirty="0"/>
              <a:t>【</a:t>
            </a:r>
            <a:r>
              <a:rPr lang="ja-JP" altLang="en-US" sz="1400" dirty="0"/>
              <a:t>費　　　用</a:t>
            </a:r>
            <a:r>
              <a:rPr lang="en-US" altLang="ja-JP" sz="1400" dirty="0"/>
              <a:t>】</a:t>
            </a:r>
            <a:r>
              <a:rPr lang="ja-JP" altLang="en-US" sz="1400" dirty="0"/>
              <a:t>　　＠３０００円</a:t>
            </a:r>
            <a:endParaRPr lang="en-US" altLang="ja-JP" sz="1400" dirty="0"/>
          </a:p>
          <a:p>
            <a:r>
              <a:rPr lang="en-US" altLang="ja-JP" sz="1400" dirty="0"/>
              <a:t>【</a:t>
            </a:r>
            <a:r>
              <a:rPr lang="ja-JP" altLang="en-US" sz="1400" dirty="0"/>
              <a:t>受付締切</a:t>
            </a:r>
            <a:r>
              <a:rPr lang="en-US" altLang="ja-JP" sz="1400" dirty="0"/>
              <a:t>】</a:t>
            </a:r>
            <a:r>
              <a:rPr lang="ja-JP" altLang="en-US" sz="1400" dirty="0"/>
              <a:t>　　２ヶ月前　　　　　　　　　　　　　　</a:t>
            </a:r>
            <a:endParaRPr kumimoji="1" lang="en-US" altLang="ja-JP" sz="1400" dirty="0"/>
          </a:p>
          <a:p>
            <a:r>
              <a:rPr kumimoji="1" lang="en-US" altLang="ja-JP" sz="1400" dirty="0"/>
              <a:t>【</a:t>
            </a:r>
            <a:r>
              <a:rPr kumimoji="1" lang="ja-JP" altLang="en-US" sz="1400" dirty="0"/>
              <a:t>申込・問合</a:t>
            </a:r>
            <a:r>
              <a:rPr lang="en-US" altLang="ja-JP" sz="1400" dirty="0"/>
              <a:t>】</a:t>
            </a:r>
            <a:r>
              <a:rPr lang="ja-JP" altLang="en-US" sz="1400" dirty="0"/>
              <a:t>　水俣ダイビングサービス</a:t>
            </a:r>
            <a:r>
              <a:rPr lang="en-US" altLang="ja-JP" sz="1400" dirty="0"/>
              <a:t>SEAHORSE</a:t>
            </a:r>
            <a:r>
              <a:rPr lang="ja-JP" altLang="en-US" sz="1400" dirty="0"/>
              <a:t>　　　　　　</a:t>
            </a:r>
            <a:endParaRPr lang="en-US" altLang="ja-JP" sz="1400" dirty="0"/>
          </a:p>
        </p:txBody>
      </p:sp>
      <p:sp>
        <p:nvSpPr>
          <p:cNvPr id="15" name="テキスト ボックス 14"/>
          <p:cNvSpPr txBox="1"/>
          <p:nvPr/>
        </p:nvSpPr>
        <p:spPr>
          <a:xfrm>
            <a:off x="39764" y="2396495"/>
            <a:ext cx="5184012" cy="1631216"/>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b="1" dirty="0">
                <a:solidFill>
                  <a:srgbClr val="0070C0"/>
                </a:solidFill>
              </a:rPr>
              <a:t>■プログラム内容</a:t>
            </a:r>
            <a:endParaRPr kumimoji="1" lang="en-US" altLang="ja-JP" sz="1600" b="1" dirty="0">
              <a:solidFill>
                <a:srgbClr val="0070C0"/>
              </a:solidFill>
            </a:endParaRPr>
          </a:p>
          <a:p>
            <a:r>
              <a:rPr kumimoji="1" lang="ja-JP" altLang="en-US" sz="1200" dirty="0"/>
              <a:t>・</a:t>
            </a:r>
            <a:r>
              <a:rPr lang="ja-JP" altLang="en-US" sz="1200" dirty="0"/>
              <a:t>ヒメタツの観察を通じての不知火海の豊かさなどお話しいただき海の資源を</a:t>
            </a:r>
            <a:endParaRPr lang="en-US" altLang="ja-JP" sz="1200" dirty="0"/>
          </a:p>
          <a:p>
            <a:r>
              <a:rPr lang="ja-JP" altLang="en-US" sz="1200" dirty="0"/>
              <a:t>　守り大切に使うことの重要性を学び、個々でまず何ができるか考えていき</a:t>
            </a:r>
            <a:endParaRPr lang="en-US" altLang="ja-JP" sz="1200" dirty="0"/>
          </a:p>
          <a:p>
            <a:r>
              <a:rPr lang="ja-JP" altLang="en-US" sz="1200" dirty="0"/>
              <a:t>　ます。</a:t>
            </a:r>
            <a:endParaRPr lang="en-US" altLang="ja-JP" sz="1200" dirty="0"/>
          </a:p>
          <a:p>
            <a:r>
              <a:rPr lang="ja-JP" altLang="en-US" sz="1200" dirty="0"/>
              <a:t>　そして、世界のみんなで持続可能な海の利用方を強化する事を探求</a:t>
            </a:r>
            <a:r>
              <a:rPr kumimoji="1" lang="ja-JP" altLang="en-US" sz="1200" dirty="0"/>
              <a:t>テーマを</a:t>
            </a:r>
            <a:r>
              <a:rPr lang="ja-JP" altLang="en-US" sz="1200" dirty="0"/>
              <a:t>　　</a:t>
            </a:r>
            <a:endParaRPr lang="en-US" altLang="ja-JP" sz="1200" dirty="0"/>
          </a:p>
          <a:p>
            <a:r>
              <a:rPr lang="ja-JP" altLang="en-US" sz="1200" dirty="0"/>
              <a:t>　</a:t>
            </a:r>
            <a:r>
              <a:rPr kumimoji="1" lang="ja-JP" altLang="en-US" sz="1200" dirty="0"/>
              <a:t>お話しして頂きます。</a:t>
            </a:r>
            <a:endParaRPr lang="en-US" altLang="ja-JP" sz="1200" dirty="0"/>
          </a:p>
          <a:p>
            <a:r>
              <a:rPr lang="ja-JP" altLang="en-US" sz="1200" dirty="0"/>
              <a:t>・海の重要性や大切さみんなで探求します</a:t>
            </a:r>
            <a:endParaRPr lang="en-US" altLang="ja-JP" sz="1200" dirty="0"/>
          </a:p>
          <a:p>
            <a:r>
              <a:rPr lang="ja-JP" altLang="en-US" sz="1200" dirty="0"/>
              <a:t>　　</a:t>
            </a:r>
            <a:endParaRPr lang="en-US" altLang="ja-JP" sz="1200" dirty="0"/>
          </a:p>
        </p:txBody>
      </p:sp>
      <p:sp>
        <p:nvSpPr>
          <p:cNvPr id="17" name="テキスト ボックス 16"/>
          <p:cNvSpPr txBox="1"/>
          <p:nvPr/>
        </p:nvSpPr>
        <p:spPr>
          <a:xfrm>
            <a:off x="5259697" y="2391803"/>
            <a:ext cx="1776671" cy="2000548"/>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b="1" dirty="0">
                <a:solidFill>
                  <a:srgbClr val="0070C0"/>
                </a:solidFill>
              </a:rPr>
              <a:t>■学習のポイント</a:t>
            </a:r>
            <a:endParaRPr kumimoji="1" lang="en-US" altLang="ja-JP" sz="1600" b="1" dirty="0">
              <a:solidFill>
                <a:srgbClr val="0070C0"/>
              </a:solidFill>
            </a:endParaRPr>
          </a:p>
          <a:p>
            <a:r>
              <a:rPr lang="ja-JP" altLang="en-US" sz="1200" dirty="0">
                <a:solidFill>
                  <a:schemeClr val="tx1">
                    <a:lumMod val="95000"/>
                    <a:lumOff val="5000"/>
                  </a:schemeClr>
                </a:solidFill>
              </a:rPr>
              <a:t>・海に囲まれた島国、日本は他国に比べ、海からの恩恵を多く受けている国の一つです。</a:t>
            </a:r>
            <a:endParaRPr lang="en-US" altLang="ja-JP" sz="1200" dirty="0">
              <a:solidFill>
                <a:schemeClr val="tx1">
                  <a:lumMod val="95000"/>
                  <a:lumOff val="5000"/>
                </a:schemeClr>
              </a:solidFill>
            </a:endParaRPr>
          </a:p>
          <a:p>
            <a:r>
              <a:rPr lang="ja-JP" altLang="en-US" sz="1200" dirty="0">
                <a:solidFill>
                  <a:schemeClr val="tx1">
                    <a:lumMod val="95000"/>
                    <a:lumOff val="5000"/>
                  </a:schemeClr>
                </a:solidFill>
              </a:rPr>
              <a:t>世界の海、熊本の海を知ることで、身近な海にでの持続させていくためのあらゆる環境問題を探求して頂きます。</a:t>
            </a:r>
            <a:endParaRPr lang="en-US" altLang="ja-JP" sz="1200" dirty="0">
              <a:solidFill>
                <a:schemeClr val="tx1">
                  <a:lumMod val="95000"/>
                  <a:lumOff val="5000"/>
                </a:schemeClr>
              </a:solidFill>
            </a:endParaRPr>
          </a:p>
        </p:txBody>
      </p:sp>
      <p:sp>
        <p:nvSpPr>
          <p:cNvPr id="18" name="テキスト ボックス 17"/>
          <p:cNvSpPr txBox="1"/>
          <p:nvPr/>
        </p:nvSpPr>
        <p:spPr>
          <a:xfrm>
            <a:off x="7072289" y="4285291"/>
            <a:ext cx="2009394" cy="470584"/>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b="1" dirty="0">
                <a:solidFill>
                  <a:srgbClr val="0070C0"/>
                </a:solidFill>
              </a:rPr>
              <a:t>■事前学習・事後学習</a:t>
            </a:r>
            <a:endParaRPr kumimoji="1" lang="en-US" altLang="ja-JP" sz="1200" b="1" dirty="0">
              <a:solidFill>
                <a:srgbClr val="0070C0"/>
              </a:solidFill>
            </a:endParaRPr>
          </a:p>
          <a:p>
            <a:r>
              <a:rPr lang="ja-JP" altLang="en-US" sz="1200" dirty="0"/>
              <a:t>・対応可　（要相談）</a:t>
            </a:r>
            <a:endParaRPr lang="en-US" altLang="ja-JP" sz="1200" dirty="0"/>
          </a:p>
        </p:txBody>
      </p:sp>
      <p:sp>
        <p:nvSpPr>
          <p:cNvPr id="19" name="テキスト ボックス 18"/>
          <p:cNvSpPr txBox="1"/>
          <p:nvPr/>
        </p:nvSpPr>
        <p:spPr>
          <a:xfrm>
            <a:off x="7112170" y="2402851"/>
            <a:ext cx="1992065" cy="1815882"/>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b="1" dirty="0">
                <a:solidFill>
                  <a:srgbClr val="0070C0"/>
                </a:solidFill>
              </a:rPr>
              <a:t>■スケジュール</a:t>
            </a:r>
            <a:endParaRPr kumimoji="1" lang="en-US" altLang="ja-JP" sz="1200" dirty="0"/>
          </a:p>
          <a:p>
            <a:r>
              <a:rPr lang="ja-JP" altLang="en-US" sz="1200" dirty="0"/>
              <a:t>・さかなクン講話</a:t>
            </a:r>
            <a:endParaRPr lang="en-US" altLang="ja-JP" sz="1200" dirty="0"/>
          </a:p>
          <a:p>
            <a:r>
              <a:rPr lang="ja-JP" altLang="en-US" sz="1200" dirty="0"/>
              <a:t>　スターティング（動画等検　　討中）</a:t>
            </a:r>
            <a:endParaRPr lang="en-US" altLang="ja-JP" sz="1200" dirty="0"/>
          </a:p>
          <a:p>
            <a:r>
              <a:rPr lang="ja-JP" altLang="en-US" sz="1200" dirty="0"/>
              <a:t>・森下さんの講話分</a:t>
            </a:r>
            <a:r>
              <a:rPr lang="en-US" altLang="ja-JP" sz="1200" dirty="0"/>
              <a:t>60</a:t>
            </a:r>
          </a:p>
          <a:p>
            <a:r>
              <a:rPr lang="ja-JP" altLang="en-US" sz="1200" dirty="0"/>
              <a:t>・海の生き物観察など</a:t>
            </a:r>
            <a:endParaRPr lang="en-US" altLang="ja-JP" sz="1200" dirty="0"/>
          </a:p>
          <a:p>
            <a:r>
              <a:rPr lang="ja-JP" altLang="en-US" sz="1200" dirty="0"/>
              <a:t>・海中ライブ中継など</a:t>
            </a:r>
            <a:endParaRPr lang="en-US" altLang="ja-JP" sz="1200" dirty="0"/>
          </a:p>
          <a:p>
            <a:r>
              <a:rPr lang="ja-JP" altLang="en-US" sz="1200" dirty="0"/>
              <a:t>・</a:t>
            </a:r>
            <a:r>
              <a:rPr lang="en-US" altLang="ja-JP" sz="1200" dirty="0"/>
              <a:t>OP</a:t>
            </a:r>
            <a:r>
              <a:rPr lang="ja-JP" altLang="en-US" sz="1200" dirty="0"/>
              <a:t>　マリンアクティビティー</a:t>
            </a:r>
            <a:endParaRPr lang="en-US" altLang="ja-JP" sz="1200" dirty="0"/>
          </a:p>
          <a:p>
            <a:r>
              <a:rPr lang="en-US" altLang="ja-JP" sz="1200" dirty="0"/>
              <a:t>SUP</a:t>
            </a:r>
            <a:r>
              <a:rPr lang="ja-JP" altLang="en-US" sz="1200" dirty="0"/>
              <a:t>体験　１２０分　など</a:t>
            </a:r>
            <a:endParaRPr lang="en-US" altLang="ja-JP" sz="1200" dirty="0"/>
          </a:p>
        </p:txBody>
      </p:sp>
      <p:pic>
        <p:nvPicPr>
          <p:cNvPr id="11" name="図 10">
            <a:extLst>
              <a:ext uri="{FF2B5EF4-FFF2-40B4-BE49-F238E27FC236}">
                <a16:creationId xmlns:a16="http://schemas.microsoft.com/office/drawing/2014/main" id="{69668C7F-0052-4A47-A821-23BD9DB820C1}"/>
              </a:ext>
            </a:extLst>
          </p:cNvPr>
          <p:cNvPicPr>
            <a:picLocks noChangeAspect="1"/>
          </p:cNvPicPr>
          <p:nvPr/>
        </p:nvPicPr>
        <p:blipFill>
          <a:blip r:embed="rId2"/>
          <a:stretch>
            <a:fillRect/>
          </a:stretch>
        </p:blipFill>
        <p:spPr>
          <a:xfrm>
            <a:off x="6943442" y="6122835"/>
            <a:ext cx="638982" cy="638982"/>
          </a:xfrm>
          <a:prstGeom prst="rect">
            <a:avLst/>
          </a:prstGeom>
        </p:spPr>
      </p:pic>
      <p:pic>
        <p:nvPicPr>
          <p:cNvPr id="12" name="図 11">
            <a:extLst>
              <a:ext uri="{FF2B5EF4-FFF2-40B4-BE49-F238E27FC236}">
                <a16:creationId xmlns:a16="http://schemas.microsoft.com/office/drawing/2014/main" id="{16EFE4F7-3E0C-4A5E-9621-5D0CFB2CA02A}"/>
              </a:ext>
            </a:extLst>
          </p:cNvPr>
          <p:cNvPicPr>
            <a:picLocks noChangeAspect="1"/>
          </p:cNvPicPr>
          <p:nvPr/>
        </p:nvPicPr>
        <p:blipFill>
          <a:blip r:embed="rId3"/>
          <a:stretch>
            <a:fillRect/>
          </a:stretch>
        </p:blipFill>
        <p:spPr>
          <a:xfrm>
            <a:off x="8400302" y="6135082"/>
            <a:ext cx="620193" cy="638982"/>
          </a:xfrm>
          <a:prstGeom prst="rect">
            <a:avLst/>
          </a:prstGeom>
        </p:spPr>
      </p:pic>
      <p:pic>
        <p:nvPicPr>
          <p:cNvPr id="23" name="Picture 26">
            <a:extLst>
              <a:ext uri="{FF2B5EF4-FFF2-40B4-BE49-F238E27FC236}">
                <a16:creationId xmlns:a16="http://schemas.microsoft.com/office/drawing/2014/main" id="{5A8A4BA1-C418-40DE-A7F9-F8FA13EDF2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6124" y="6132751"/>
            <a:ext cx="619150" cy="619150"/>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a:extLst>
              <a:ext uri="{FF2B5EF4-FFF2-40B4-BE49-F238E27FC236}">
                <a16:creationId xmlns:a16="http://schemas.microsoft.com/office/drawing/2014/main" id="{484A7FBC-F321-A639-07D2-F8CEE0AB3100}"/>
              </a:ext>
            </a:extLst>
          </p:cNvPr>
          <p:cNvSpPr txBox="1"/>
          <p:nvPr/>
        </p:nvSpPr>
        <p:spPr>
          <a:xfrm>
            <a:off x="2411276" y="83936"/>
            <a:ext cx="7308304" cy="646331"/>
          </a:xfrm>
          <a:prstGeom prst="rect">
            <a:avLst/>
          </a:prstGeom>
          <a:noFill/>
        </p:spPr>
        <p:txBody>
          <a:bodyPr wrap="square">
            <a:spAutoFit/>
          </a:bodyPr>
          <a:lstStyle/>
          <a:p>
            <a:r>
              <a:rPr lang="ja-JP" altLang="en-US" b="1" dirty="0">
                <a:solidFill>
                  <a:srgbClr val="0070C0"/>
                </a:solidFill>
              </a:rPr>
              <a:t>「みなまた・あしきたギョギョギョ大使」</a:t>
            </a:r>
            <a:r>
              <a:rPr lang="ja-JP" altLang="en-US" dirty="0"/>
              <a:t>さかなクンと考える</a:t>
            </a:r>
          </a:p>
          <a:p>
            <a:r>
              <a:rPr lang="ja-JP" altLang="en-US" dirty="0"/>
              <a:t>　　　　　　　　　　　　　持続させる、驚くほど豊かな熊本　不知火海</a:t>
            </a:r>
          </a:p>
        </p:txBody>
      </p:sp>
      <p:pic>
        <p:nvPicPr>
          <p:cNvPr id="29" name="図 28">
            <a:extLst>
              <a:ext uri="{FF2B5EF4-FFF2-40B4-BE49-F238E27FC236}">
                <a16:creationId xmlns:a16="http://schemas.microsoft.com/office/drawing/2014/main" id="{31A8CFBA-7F78-7EFA-CE61-79334C677836}"/>
              </a:ext>
            </a:extLst>
          </p:cNvPr>
          <p:cNvPicPr>
            <a:picLocks noChangeAspect="1"/>
          </p:cNvPicPr>
          <p:nvPr/>
        </p:nvPicPr>
        <p:blipFill>
          <a:blip r:embed="rId5"/>
          <a:stretch>
            <a:fillRect/>
          </a:stretch>
        </p:blipFill>
        <p:spPr>
          <a:xfrm>
            <a:off x="7803857" y="4813387"/>
            <a:ext cx="1192889" cy="1252806"/>
          </a:xfrm>
          <a:prstGeom prst="rect">
            <a:avLst/>
          </a:prstGeom>
        </p:spPr>
      </p:pic>
      <p:pic>
        <p:nvPicPr>
          <p:cNvPr id="1026" name="Picture 2" descr="ヒメタツの雄の「出産」＝5月（森下誠さん撮影） 写真｜【西日本新聞me】">
            <a:extLst>
              <a:ext uri="{FF2B5EF4-FFF2-40B4-BE49-F238E27FC236}">
                <a16:creationId xmlns:a16="http://schemas.microsoft.com/office/drawing/2014/main" id="{18F9C708-8A60-005C-B95C-98072BA1E4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426" y="4824904"/>
            <a:ext cx="938395" cy="12528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7C1A3B8-85F9-E9C3-99A6-185085A2869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5438" y="4119324"/>
            <a:ext cx="1653046" cy="931428"/>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9">
            <a:extLst>
              <a:ext uri="{FF2B5EF4-FFF2-40B4-BE49-F238E27FC236}">
                <a16:creationId xmlns:a16="http://schemas.microsoft.com/office/drawing/2014/main" id="{2EDF64F5-90CE-CDA0-5339-AFE804F2FCC4}"/>
              </a:ext>
            </a:extLst>
          </p:cNvPr>
          <p:cNvPicPr>
            <a:picLocks noChangeAspect="1"/>
          </p:cNvPicPr>
          <p:nvPr/>
        </p:nvPicPr>
        <p:blipFill>
          <a:blip r:embed="rId8"/>
          <a:stretch>
            <a:fillRect/>
          </a:stretch>
        </p:blipFill>
        <p:spPr>
          <a:xfrm>
            <a:off x="132935" y="4086139"/>
            <a:ext cx="1998244" cy="1316343"/>
          </a:xfrm>
          <a:prstGeom prst="rect">
            <a:avLst/>
          </a:prstGeom>
        </p:spPr>
      </p:pic>
      <p:sp>
        <p:nvSpPr>
          <p:cNvPr id="1024" name="テキスト ボックス 1023">
            <a:extLst>
              <a:ext uri="{FF2B5EF4-FFF2-40B4-BE49-F238E27FC236}">
                <a16:creationId xmlns:a16="http://schemas.microsoft.com/office/drawing/2014/main" id="{E0E9238D-2E2F-052F-6FB2-DC064CC520FA}"/>
              </a:ext>
            </a:extLst>
          </p:cNvPr>
          <p:cNvSpPr txBox="1"/>
          <p:nvPr/>
        </p:nvSpPr>
        <p:spPr>
          <a:xfrm>
            <a:off x="2512525" y="5987169"/>
            <a:ext cx="5828608" cy="584775"/>
          </a:xfrm>
          <a:prstGeom prst="rect">
            <a:avLst/>
          </a:prstGeom>
          <a:noFill/>
        </p:spPr>
        <p:txBody>
          <a:bodyPr wrap="square">
            <a:spAutoFit/>
          </a:bodyPr>
          <a:lstStyle/>
          <a:p>
            <a:r>
              <a:rPr lang="en-US" altLang="ja-JP" sz="1600" dirty="0"/>
              <a:t>TEL:</a:t>
            </a:r>
            <a:r>
              <a:rPr lang="ja-JP" altLang="en-US" sz="1600" dirty="0"/>
              <a:t>　</a:t>
            </a:r>
            <a:r>
              <a:rPr lang="en-US" altLang="ja-JP" sz="1600" dirty="0"/>
              <a:t>0966-83-5678</a:t>
            </a:r>
            <a:r>
              <a:rPr lang="ja-JP" altLang="en-US" sz="1600" dirty="0"/>
              <a:t>　　　</a:t>
            </a:r>
            <a:endParaRPr lang="en-US" altLang="ja-JP" sz="1600" dirty="0"/>
          </a:p>
          <a:p>
            <a:r>
              <a:rPr lang="en-US" altLang="ja-JP" sz="1600" dirty="0"/>
              <a:t>MAIL</a:t>
            </a:r>
            <a:r>
              <a:rPr lang="ja-JP" altLang="en-US" sz="1600" dirty="0"/>
              <a:t>：</a:t>
            </a:r>
            <a:r>
              <a:rPr lang="en-US" altLang="ja-JP" sz="1400" b="0" i="0" dirty="0">
                <a:effectLst/>
                <a:latin typeface="Meiryo" panose="020B0604030504040204" pitchFamily="50" charset="-128"/>
                <a:ea typeface="Meiryo" panose="020B0604030504040204" pitchFamily="50" charset="-128"/>
              </a:rPr>
              <a:t> minamata-sea@kpa.biglobe.ne.jp </a:t>
            </a:r>
            <a:r>
              <a:rPr lang="ja-JP" altLang="en-US" sz="1400" b="0" i="0" dirty="0">
                <a:effectLst/>
                <a:latin typeface="Meiryo" panose="020B0604030504040204" pitchFamily="50" charset="-128"/>
                <a:ea typeface="Meiryo" panose="020B0604030504040204" pitchFamily="50" charset="-128"/>
              </a:rPr>
              <a:t>　　　　</a:t>
            </a:r>
            <a:endParaRPr lang="ja-JP" altLang="en-US" sz="1400" dirty="0"/>
          </a:p>
        </p:txBody>
      </p:sp>
      <p:pic>
        <p:nvPicPr>
          <p:cNvPr id="1030" name="Picture 6">
            <a:extLst>
              <a:ext uri="{FF2B5EF4-FFF2-40B4-BE49-F238E27FC236}">
                <a16:creationId xmlns:a16="http://schemas.microsoft.com/office/drawing/2014/main" id="{672205C1-359F-FB0C-D5DA-69181AC2197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59697" y="4532545"/>
            <a:ext cx="1496126" cy="11126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恋人の聖地（サンプル）">
            <a:extLst>
              <a:ext uri="{FF2B5EF4-FFF2-40B4-BE49-F238E27FC236}">
                <a16:creationId xmlns:a16="http://schemas.microsoft.com/office/drawing/2014/main" id="{7FB3DC3B-3DA5-8F7D-2A86-D9B047519AF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37775" y="4068689"/>
            <a:ext cx="1421922" cy="1871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2F83EE9D-1744-DDAF-B888-3D34BF4A33A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94316" y="6110990"/>
            <a:ext cx="674473" cy="67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9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F81C08-6073-49C7-A689-423927277890}"/>
              </a:ext>
            </a:extLst>
          </p:cNvPr>
          <p:cNvSpPr>
            <a:spLocks noGrp="1"/>
          </p:cNvSpPr>
          <p:nvPr>
            <p:ph type="title"/>
          </p:nvPr>
        </p:nvSpPr>
        <p:spPr/>
        <p:txBody>
          <a:bodyPr/>
          <a:lstStyle/>
          <a:p>
            <a:endParaRPr kumimoji="1" lang="ja-JP" altLang="en-US"/>
          </a:p>
        </p:txBody>
      </p:sp>
      <p:pic>
        <p:nvPicPr>
          <p:cNvPr id="1026" name="Picture 2" descr="SDGs　目標1 貧困をなくそう">
            <a:extLst>
              <a:ext uri="{FF2B5EF4-FFF2-40B4-BE49-F238E27FC236}">
                <a16:creationId xmlns:a16="http://schemas.microsoft.com/office/drawing/2014/main" id="{7DBF8887-674F-4A35-A7F1-3708752D4C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982" y="1692592"/>
            <a:ext cx="1091918" cy="11449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27064D4-614F-4537-B672-9D54921755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904" y="1714272"/>
            <a:ext cx="1119514" cy="1119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CF051A5-6ED5-4AD0-9984-37E0E5646B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8733" y="1709195"/>
            <a:ext cx="1156388" cy="11563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7493B9A-BD7E-41AB-BCC3-0392C80EA8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7370" y="1686374"/>
            <a:ext cx="1147412" cy="11474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7D2EBC6-F1F8-47D8-8CE2-574B4C5927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4883" y="1706918"/>
            <a:ext cx="1155581" cy="11555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F820487-12D0-40EA-AD48-988B4BAB5E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3737" y="1677398"/>
            <a:ext cx="1214812" cy="12148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37567E1-FACA-4F84-971D-9F21DEF5D53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689" y="3187112"/>
            <a:ext cx="1155581" cy="115558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7DC12419-ACA0-455F-9F89-B822BA90340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0445" y="3187112"/>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648B107A-1B31-4798-A991-C7B9838121D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14212" y="3173378"/>
            <a:ext cx="1155582" cy="115558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DD6003FD-A1A9-4106-A18F-3903564C24A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66510" y="3148523"/>
            <a:ext cx="1155581" cy="115558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7BD23C8F-E3AF-4F37-A4BC-73910289FFD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03981" y="3137532"/>
            <a:ext cx="1166572" cy="116657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C9397ED9-8AF7-4563-9B81-6463B5F73C6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14922" y="3148522"/>
            <a:ext cx="1155581" cy="115558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A6625DF9-815E-420A-84DA-B79713775E9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9969" y="4491857"/>
            <a:ext cx="1021086" cy="102108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B20DCC3F-8324-4F64-BF29-B5C02850920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37368" y="4491854"/>
            <a:ext cx="1082045" cy="108204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80AC8FA0-96B7-41F7-B5FB-7EFB16AD833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66234" y="4491857"/>
            <a:ext cx="1143001"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88562BFF-6EB5-4441-BF5F-C71A4F3797C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73882" y="4491856"/>
            <a:ext cx="1132386" cy="113238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FCEDD8AA-307D-4E34-AAA2-ACAF00B581E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09490" y="4502472"/>
            <a:ext cx="1132386" cy="1132386"/>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3E0A0DAA-FBC7-43A1-8784-A81DD529386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83597" y="4725144"/>
            <a:ext cx="1215490" cy="121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9912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3176</TotalTime>
  <Words>502</Words>
  <Application>Microsoft Office PowerPoint</Application>
  <PresentationFormat>画面に合わせる (4:3)</PresentationFormat>
  <Paragraphs>35</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ＭＳ Ｐゴシック</vt:lpstr>
      <vt:lpstr>Meiryo</vt:lpstr>
      <vt:lpstr>游ゴシック</vt:lpstr>
      <vt:lpstr>Arial</vt:lpstr>
      <vt:lpstr>Calibri</vt:lpstr>
      <vt:lpstr>Office ​​テーマ</vt:lpstr>
      <vt:lpstr>探究SDGｓ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熊本県教育旅行メニュー</dc:title>
  <dc:creator>kumamoto</dc:creator>
  <cp:lastModifiedBy>中尾 洋樹</cp:lastModifiedBy>
  <cp:revision>206</cp:revision>
  <cp:lastPrinted>2024-07-25T00:03:59Z</cp:lastPrinted>
  <dcterms:created xsi:type="dcterms:W3CDTF">2019-08-13T07:12:14Z</dcterms:created>
  <dcterms:modified xsi:type="dcterms:W3CDTF">2024-10-18T02:56:19Z</dcterms:modified>
</cp:coreProperties>
</file>