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7" r:id="rId2"/>
  </p:sldIdLst>
  <p:sldSz cx="9144000" cy="6858000" type="screen4x3"/>
  <p:notesSz cx="9926638" cy="679767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009900"/>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258" y="69"/>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4302625" cy="34026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621697" y="1"/>
            <a:ext cx="4302625" cy="340265"/>
          </a:xfrm>
          <a:prstGeom prst="rect">
            <a:avLst/>
          </a:prstGeom>
        </p:spPr>
        <p:txBody>
          <a:bodyPr vert="horz" lIns="91440" tIns="45720" rIns="91440" bIns="45720" rtlCol="0"/>
          <a:lstStyle>
            <a:lvl1pPr algn="r">
              <a:defRPr sz="1200"/>
            </a:lvl1pPr>
          </a:lstStyle>
          <a:p>
            <a:fld id="{95179985-85EF-4704-AFF2-E841BE8EAC7B}" type="datetimeFigureOut">
              <a:rPr kumimoji="1" lang="ja-JP" altLang="en-US" smtClean="0"/>
              <a:t>2025/10/10</a:t>
            </a:fld>
            <a:endParaRPr kumimoji="1" lang="ja-JP" altLang="en-US"/>
          </a:p>
        </p:txBody>
      </p:sp>
      <p:sp>
        <p:nvSpPr>
          <p:cNvPr id="4" name="フッター プレースホルダー 3"/>
          <p:cNvSpPr>
            <a:spLocks noGrp="1"/>
          </p:cNvSpPr>
          <p:nvPr>
            <p:ph type="ftr" sz="quarter" idx="2"/>
          </p:nvPr>
        </p:nvSpPr>
        <p:spPr>
          <a:xfrm>
            <a:off x="0" y="6456325"/>
            <a:ext cx="4302625" cy="340264"/>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621697" y="6456325"/>
            <a:ext cx="4302625" cy="340264"/>
          </a:xfrm>
          <a:prstGeom prst="rect">
            <a:avLst/>
          </a:prstGeom>
        </p:spPr>
        <p:txBody>
          <a:bodyPr vert="horz" lIns="91440" tIns="45720" rIns="91440" bIns="45720" rtlCol="0" anchor="b"/>
          <a:lstStyle>
            <a:lvl1pPr algn="r">
              <a:defRPr sz="1200"/>
            </a:lvl1pPr>
          </a:lstStyle>
          <a:p>
            <a:fld id="{BF8D58BD-46A9-44DC-AF6A-AA2E391D87CE}" type="slidenum">
              <a:rPr kumimoji="1" lang="ja-JP" altLang="en-US" smtClean="0"/>
              <a:t>‹#›</a:t>
            </a:fld>
            <a:endParaRPr kumimoji="1" lang="ja-JP" altLang="en-US"/>
          </a:p>
        </p:txBody>
      </p:sp>
    </p:spTree>
    <p:extLst>
      <p:ext uri="{BB962C8B-B14F-4D97-AF65-F5344CB8AC3E}">
        <p14:creationId xmlns:p14="http://schemas.microsoft.com/office/powerpoint/2010/main" val="389325883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85BF00D-ED99-41EB-BC87-9735ADF11EC8}" type="datetimeFigureOut">
              <a:rPr kumimoji="1" lang="ja-JP" altLang="en-US" smtClean="0"/>
              <a:t>2025/10/10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FDF9178-6F40-4505-B444-31EB5B828F3F}" type="slidenum">
              <a:rPr kumimoji="1" lang="ja-JP" altLang="en-US" smtClean="0"/>
              <a:t>‹#›</a:t>
            </a:fld>
            <a:endParaRPr kumimoji="1" lang="ja-JP" altLang="en-US"/>
          </a:p>
        </p:txBody>
      </p:sp>
    </p:spTree>
    <p:extLst>
      <p:ext uri="{BB962C8B-B14F-4D97-AF65-F5344CB8AC3E}">
        <p14:creationId xmlns:p14="http://schemas.microsoft.com/office/powerpoint/2010/main" val="3697757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85BF00D-ED99-41EB-BC87-9735ADF11EC8}" type="datetimeFigureOut">
              <a:rPr kumimoji="1" lang="ja-JP" altLang="en-US" smtClean="0"/>
              <a:t>2025/10/10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FDF9178-6F40-4505-B444-31EB5B828F3F}" type="slidenum">
              <a:rPr kumimoji="1" lang="ja-JP" altLang="en-US" smtClean="0"/>
              <a:t>‹#›</a:t>
            </a:fld>
            <a:endParaRPr kumimoji="1" lang="ja-JP" altLang="en-US"/>
          </a:p>
        </p:txBody>
      </p:sp>
    </p:spTree>
    <p:extLst>
      <p:ext uri="{BB962C8B-B14F-4D97-AF65-F5344CB8AC3E}">
        <p14:creationId xmlns:p14="http://schemas.microsoft.com/office/powerpoint/2010/main" val="33789004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85BF00D-ED99-41EB-BC87-9735ADF11EC8}" type="datetimeFigureOut">
              <a:rPr kumimoji="1" lang="ja-JP" altLang="en-US" smtClean="0"/>
              <a:t>2025/10/10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FDF9178-6F40-4505-B444-31EB5B828F3F}" type="slidenum">
              <a:rPr kumimoji="1" lang="ja-JP" altLang="en-US" smtClean="0"/>
              <a:t>‹#›</a:t>
            </a:fld>
            <a:endParaRPr kumimoji="1" lang="ja-JP" altLang="en-US"/>
          </a:p>
        </p:txBody>
      </p:sp>
    </p:spTree>
    <p:extLst>
      <p:ext uri="{BB962C8B-B14F-4D97-AF65-F5344CB8AC3E}">
        <p14:creationId xmlns:p14="http://schemas.microsoft.com/office/powerpoint/2010/main" val="4265919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85BF00D-ED99-41EB-BC87-9735ADF11EC8}" type="datetimeFigureOut">
              <a:rPr kumimoji="1" lang="ja-JP" altLang="en-US" smtClean="0"/>
              <a:t>2025/10/10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FDF9178-6F40-4505-B444-31EB5B828F3F}" type="slidenum">
              <a:rPr kumimoji="1" lang="ja-JP" altLang="en-US" smtClean="0"/>
              <a:t>‹#›</a:t>
            </a:fld>
            <a:endParaRPr kumimoji="1" lang="ja-JP" altLang="en-US"/>
          </a:p>
        </p:txBody>
      </p:sp>
    </p:spTree>
    <p:extLst>
      <p:ext uri="{BB962C8B-B14F-4D97-AF65-F5344CB8AC3E}">
        <p14:creationId xmlns:p14="http://schemas.microsoft.com/office/powerpoint/2010/main" val="2711375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85BF00D-ED99-41EB-BC87-9735ADF11EC8}" type="datetimeFigureOut">
              <a:rPr kumimoji="1" lang="ja-JP" altLang="en-US" smtClean="0"/>
              <a:t>2025/10/10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FDF9178-6F40-4505-B444-31EB5B828F3F}" type="slidenum">
              <a:rPr kumimoji="1" lang="ja-JP" altLang="en-US" smtClean="0"/>
              <a:t>‹#›</a:t>
            </a:fld>
            <a:endParaRPr kumimoji="1" lang="ja-JP" altLang="en-US"/>
          </a:p>
        </p:txBody>
      </p:sp>
    </p:spTree>
    <p:extLst>
      <p:ext uri="{BB962C8B-B14F-4D97-AF65-F5344CB8AC3E}">
        <p14:creationId xmlns:p14="http://schemas.microsoft.com/office/powerpoint/2010/main" val="570422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85BF00D-ED99-41EB-BC87-9735ADF11EC8}" type="datetimeFigureOut">
              <a:rPr kumimoji="1" lang="ja-JP" altLang="en-US" smtClean="0"/>
              <a:t>2025/10/10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FDF9178-6F40-4505-B444-31EB5B828F3F}" type="slidenum">
              <a:rPr kumimoji="1" lang="ja-JP" altLang="en-US" smtClean="0"/>
              <a:t>‹#›</a:t>
            </a:fld>
            <a:endParaRPr kumimoji="1" lang="ja-JP" altLang="en-US"/>
          </a:p>
        </p:txBody>
      </p:sp>
    </p:spTree>
    <p:extLst>
      <p:ext uri="{BB962C8B-B14F-4D97-AF65-F5344CB8AC3E}">
        <p14:creationId xmlns:p14="http://schemas.microsoft.com/office/powerpoint/2010/main" val="721819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85BF00D-ED99-41EB-BC87-9735ADF11EC8}" type="datetimeFigureOut">
              <a:rPr kumimoji="1" lang="ja-JP" altLang="en-US" smtClean="0"/>
              <a:t>2025/10/10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FDF9178-6F40-4505-B444-31EB5B828F3F}" type="slidenum">
              <a:rPr kumimoji="1" lang="ja-JP" altLang="en-US" smtClean="0"/>
              <a:t>‹#›</a:t>
            </a:fld>
            <a:endParaRPr kumimoji="1" lang="ja-JP" altLang="en-US"/>
          </a:p>
        </p:txBody>
      </p:sp>
    </p:spTree>
    <p:extLst>
      <p:ext uri="{BB962C8B-B14F-4D97-AF65-F5344CB8AC3E}">
        <p14:creationId xmlns:p14="http://schemas.microsoft.com/office/powerpoint/2010/main" val="26778891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85BF00D-ED99-41EB-BC87-9735ADF11EC8}" type="datetimeFigureOut">
              <a:rPr kumimoji="1" lang="ja-JP" altLang="en-US" smtClean="0"/>
              <a:t>2025/10/10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FDF9178-6F40-4505-B444-31EB5B828F3F}" type="slidenum">
              <a:rPr kumimoji="1" lang="ja-JP" altLang="en-US" smtClean="0"/>
              <a:t>‹#›</a:t>
            </a:fld>
            <a:endParaRPr kumimoji="1" lang="ja-JP" altLang="en-US"/>
          </a:p>
        </p:txBody>
      </p:sp>
    </p:spTree>
    <p:extLst>
      <p:ext uri="{BB962C8B-B14F-4D97-AF65-F5344CB8AC3E}">
        <p14:creationId xmlns:p14="http://schemas.microsoft.com/office/powerpoint/2010/main" val="2616737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85BF00D-ED99-41EB-BC87-9735ADF11EC8}" type="datetimeFigureOut">
              <a:rPr kumimoji="1" lang="ja-JP" altLang="en-US" smtClean="0"/>
              <a:t>2025/10/10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FDF9178-6F40-4505-B444-31EB5B828F3F}" type="slidenum">
              <a:rPr kumimoji="1" lang="ja-JP" altLang="en-US" smtClean="0"/>
              <a:t>‹#›</a:t>
            </a:fld>
            <a:endParaRPr kumimoji="1" lang="ja-JP" altLang="en-US"/>
          </a:p>
        </p:txBody>
      </p:sp>
    </p:spTree>
    <p:extLst>
      <p:ext uri="{BB962C8B-B14F-4D97-AF65-F5344CB8AC3E}">
        <p14:creationId xmlns:p14="http://schemas.microsoft.com/office/powerpoint/2010/main" val="3593858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85BF00D-ED99-41EB-BC87-9735ADF11EC8}" type="datetimeFigureOut">
              <a:rPr kumimoji="1" lang="ja-JP" altLang="en-US" smtClean="0"/>
              <a:t>2025/10/10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FDF9178-6F40-4505-B444-31EB5B828F3F}" type="slidenum">
              <a:rPr kumimoji="1" lang="ja-JP" altLang="en-US" smtClean="0"/>
              <a:t>‹#›</a:t>
            </a:fld>
            <a:endParaRPr kumimoji="1" lang="ja-JP" altLang="en-US"/>
          </a:p>
        </p:txBody>
      </p:sp>
    </p:spTree>
    <p:extLst>
      <p:ext uri="{BB962C8B-B14F-4D97-AF65-F5344CB8AC3E}">
        <p14:creationId xmlns:p14="http://schemas.microsoft.com/office/powerpoint/2010/main" val="28224834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85BF00D-ED99-41EB-BC87-9735ADF11EC8}" type="datetimeFigureOut">
              <a:rPr kumimoji="1" lang="ja-JP" altLang="en-US" smtClean="0"/>
              <a:t>2025/10/10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FDF9178-6F40-4505-B444-31EB5B828F3F}" type="slidenum">
              <a:rPr kumimoji="1" lang="ja-JP" altLang="en-US" smtClean="0"/>
              <a:t>‹#›</a:t>
            </a:fld>
            <a:endParaRPr kumimoji="1" lang="ja-JP" altLang="en-US"/>
          </a:p>
        </p:txBody>
      </p:sp>
    </p:spTree>
    <p:extLst>
      <p:ext uri="{BB962C8B-B14F-4D97-AF65-F5344CB8AC3E}">
        <p14:creationId xmlns:p14="http://schemas.microsoft.com/office/powerpoint/2010/main" val="3505126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5BF00D-ED99-41EB-BC87-9735ADF11EC8}" type="datetimeFigureOut">
              <a:rPr kumimoji="1" lang="ja-JP" altLang="en-US" smtClean="0"/>
              <a:t>2025/10/10</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DF9178-6F40-4505-B444-31EB5B828F3F}" type="slidenum">
              <a:rPr kumimoji="1" lang="ja-JP" altLang="en-US" smtClean="0"/>
              <a:t>‹#›</a:t>
            </a:fld>
            <a:endParaRPr kumimoji="1" lang="ja-JP" altLang="en-US"/>
          </a:p>
        </p:txBody>
      </p:sp>
    </p:spTree>
    <p:extLst>
      <p:ext uri="{BB962C8B-B14F-4D97-AF65-F5344CB8AC3E}">
        <p14:creationId xmlns:p14="http://schemas.microsoft.com/office/powerpoint/2010/main" val="38671872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hyperlink" Target="http://firestorage.jp/download/f6faf541df1eb5788953da93f5bd3d7ccd708b8b" TargetMode="Externa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0576"/>
            <a:ext cx="1872208" cy="418058"/>
          </a:xfrm>
          <a:solidFill>
            <a:schemeClr val="accent2"/>
          </a:solidFill>
        </p:spPr>
        <p:txBody>
          <a:bodyPr>
            <a:noAutofit/>
          </a:bodyPr>
          <a:lstStyle/>
          <a:p>
            <a:r>
              <a:rPr lang="ja-JP" altLang="en-US" sz="2800" dirty="0">
                <a:solidFill>
                  <a:schemeClr val="bg1"/>
                </a:solidFill>
              </a:rPr>
              <a:t>防災学習</a:t>
            </a:r>
            <a:endParaRPr kumimoji="1" lang="ja-JP" altLang="en-US" sz="2800" dirty="0">
              <a:solidFill>
                <a:schemeClr val="bg1"/>
              </a:solidFill>
            </a:endParaRPr>
          </a:p>
        </p:txBody>
      </p:sp>
      <p:sp>
        <p:nvSpPr>
          <p:cNvPr id="4" name="タイトル 1"/>
          <p:cNvSpPr txBox="1">
            <a:spLocks/>
          </p:cNvSpPr>
          <p:nvPr/>
        </p:nvSpPr>
        <p:spPr>
          <a:xfrm>
            <a:off x="1835696" y="0"/>
            <a:ext cx="7308304" cy="4180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a:solidFill>
                  <a:schemeClr val="accent2"/>
                </a:solidFill>
              </a:rPr>
              <a:t>火山と共存する阿蘇人から学ぶ防災</a:t>
            </a:r>
          </a:p>
        </p:txBody>
      </p:sp>
      <p:sp>
        <p:nvSpPr>
          <p:cNvPr id="5" name="テキスト ボックス 4"/>
          <p:cNvSpPr txBox="1"/>
          <p:nvPr/>
        </p:nvSpPr>
        <p:spPr>
          <a:xfrm>
            <a:off x="-494" y="393949"/>
            <a:ext cx="9144494" cy="830997"/>
          </a:xfrm>
          <a:prstGeom prst="rect">
            <a:avLst/>
          </a:prstGeom>
          <a:ln w="3175"/>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1600" dirty="0">
                <a:latin typeface="ＭＳ Ｐゴシック" panose="020B0600070205080204" pitchFamily="50" charset="-128"/>
                <a:ea typeface="ＭＳ Ｐゴシック" panose="020B0600070205080204" pitchFamily="50" charset="-128"/>
              </a:rPr>
              <a:t>自然災害のメカニズムはじめ、地域の自然環境や、防災・減災について学習します。阿蘇がもたらす恩恵（景観、水、食など）を知り、そこに住んできた人々が火山と共存しながら生活してきた知恵を現地ガイドの話を通じ、学ぶことができます。</a:t>
            </a:r>
            <a:endParaRPr kumimoji="1" lang="ja-JP" altLang="en-US" sz="1600" dirty="0">
              <a:latin typeface="ＭＳ Ｐゴシック" panose="020B0600070205080204" pitchFamily="50" charset="-128"/>
              <a:ea typeface="ＭＳ Ｐゴシック" panose="020B0600070205080204" pitchFamily="50" charset="-128"/>
            </a:endParaRPr>
          </a:p>
        </p:txBody>
      </p:sp>
      <p:sp>
        <p:nvSpPr>
          <p:cNvPr id="10" name="テキスト ボックス 9"/>
          <p:cNvSpPr txBox="1"/>
          <p:nvPr/>
        </p:nvSpPr>
        <p:spPr>
          <a:xfrm>
            <a:off x="323528" y="5069201"/>
            <a:ext cx="7848872" cy="1600438"/>
          </a:xfrm>
          <a:prstGeom prst="rect">
            <a:avLst/>
          </a:prstGeom>
          <a:noFill/>
        </p:spPr>
        <p:txBody>
          <a:bodyPr wrap="square" rtlCol="0">
            <a:spAutoFit/>
          </a:bodyPr>
          <a:lstStyle/>
          <a:p>
            <a:r>
              <a:rPr kumimoji="1" lang="en-US" altLang="ja-JP" sz="1400" dirty="0"/>
              <a:t>【</a:t>
            </a:r>
            <a:r>
              <a:rPr kumimoji="1" lang="ja-JP" altLang="en-US" sz="1400" dirty="0"/>
              <a:t>受入期間</a:t>
            </a:r>
            <a:r>
              <a:rPr kumimoji="1" lang="en-US" altLang="ja-JP" sz="1400" dirty="0"/>
              <a:t>】</a:t>
            </a:r>
            <a:r>
              <a:rPr kumimoji="1" lang="ja-JP" altLang="en-US" sz="1400" dirty="0"/>
              <a:t>　　通年</a:t>
            </a:r>
            <a:endParaRPr kumimoji="1" lang="en-US" altLang="ja-JP" sz="1400" dirty="0"/>
          </a:p>
          <a:p>
            <a:r>
              <a:rPr kumimoji="1" lang="en-US" altLang="ja-JP" sz="1400" dirty="0"/>
              <a:t>【</a:t>
            </a:r>
            <a:r>
              <a:rPr kumimoji="1" lang="ja-JP" altLang="en-US" sz="1400" dirty="0"/>
              <a:t>受入人数</a:t>
            </a:r>
            <a:r>
              <a:rPr kumimoji="1" lang="en-US" altLang="ja-JP" sz="1400" dirty="0"/>
              <a:t>】</a:t>
            </a:r>
            <a:r>
              <a:rPr kumimoji="1" lang="ja-JP" altLang="en-US" sz="1400" dirty="0"/>
              <a:t>　　～２００人程度</a:t>
            </a:r>
            <a:r>
              <a:rPr lang="en-US" altLang="ja-JP" sz="1400" dirty="0"/>
              <a:t>※</a:t>
            </a:r>
            <a:r>
              <a:rPr lang="ja-JP" altLang="en-US" sz="1400" dirty="0"/>
              <a:t>超える場合はご相談下さい</a:t>
            </a:r>
            <a:endParaRPr kumimoji="1" lang="en-US" altLang="ja-JP" sz="1400" dirty="0"/>
          </a:p>
          <a:p>
            <a:r>
              <a:rPr lang="en-US" altLang="ja-JP" sz="1400" dirty="0"/>
              <a:t>【</a:t>
            </a:r>
            <a:r>
              <a:rPr lang="ja-JP" altLang="en-US" sz="1400" dirty="0"/>
              <a:t>料　　　金</a:t>
            </a:r>
            <a:r>
              <a:rPr lang="en-US" altLang="ja-JP" sz="1400" dirty="0"/>
              <a:t>】</a:t>
            </a:r>
            <a:r>
              <a:rPr lang="ja-JP" altLang="en-US" sz="1400" dirty="0"/>
              <a:t>　　中学生：１，４００円、高校生：１，６００円</a:t>
            </a:r>
            <a:endParaRPr lang="en-US" altLang="ja-JP" sz="1400" dirty="0"/>
          </a:p>
          <a:p>
            <a:r>
              <a:rPr lang="en-US" altLang="ja-JP" sz="1400" dirty="0"/>
              <a:t>【</a:t>
            </a:r>
            <a:r>
              <a:rPr lang="ja-JP" altLang="en-US" sz="1400" dirty="0"/>
              <a:t>申込問合</a:t>
            </a:r>
            <a:r>
              <a:rPr lang="en-US" altLang="ja-JP" sz="1400" dirty="0"/>
              <a:t>】</a:t>
            </a:r>
            <a:r>
              <a:rPr lang="ja-JP" altLang="en-US" sz="1400" dirty="0"/>
              <a:t>　　（公財）阿蘇火山博物館　　９</a:t>
            </a:r>
            <a:r>
              <a:rPr lang="en-US" altLang="ja-JP" sz="1400" dirty="0"/>
              <a:t>:</a:t>
            </a:r>
            <a:r>
              <a:rPr lang="ja-JP" altLang="en-US" sz="1400" dirty="0"/>
              <a:t>００～１７：００</a:t>
            </a:r>
            <a:endParaRPr kumimoji="1" lang="en-US" altLang="ja-JP" sz="1400" dirty="0"/>
          </a:p>
          <a:p>
            <a:r>
              <a:rPr lang="ja-JP" altLang="en-US" sz="1400" dirty="0"/>
              <a:t>　　　　　　　　　ＴＥＬ：０９６７－３４－２１１１　　　　　　　　　　 </a:t>
            </a:r>
            <a:endParaRPr lang="en-US" altLang="ja-JP" sz="1400" dirty="0"/>
          </a:p>
          <a:p>
            <a:pPr lvl="0"/>
            <a:r>
              <a:rPr lang="en-US" altLang="ja-JP" sz="1400" dirty="0"/>
              <a:t>【URL】</a:t>
            </a:r>
            <a:r>
              <a:rPr lang="ja-JP" altLang="en-US" sz="1400" dirty="0"/>
              <a:t>　　　　　</a:t>
            </a:r>
            <a:r>
              <a:rPr lang="ja-JP" altLang="ja-JP" sz="1400" dirty="0"/>
              <a:t>熊本県教育旅行誘客用</a:t>
            </a:r>
            <a:r>
              <a:rPr lang="en-US" altLang="ja-JP" sz="1400" dirty="0"/>
              <a:t>PV</a:t>
            </a:r>
            <a:r>
              <a:rPr lang="ja-JP" altLang="ja-JP" sz="1400" dirty="0"/>
              <a:t>「修学旅行で阿蘇山へ行こう</a:t>
            </a:r>
            <a:r>
              <a:rPr lang="en-US" altLang="ja-JP" sz="1400" dirty="0"/>
              <a:t>!</a:t>
            </a:r>
            <a:r>
              <a:rPr lang="ja-JP" altLang="ja-JP" sz="1400" dirty="0"/>
              <a:t>」</a:t>
            </a:r>
          </a:p>
          <a:p>
            <a:r>
              <a:rPr lang="ja-JP" altLang="en-US" sz="1400" u="sng" dirty="0">
                <a:hlinkClick r:id="rId2"/>
              </a:rPr>
              <a:t>　　　　　　　　　</a:t>
            </a:r>
            <a:r>
              <a:rPr lang="en-US" altLang="ja-JP" sz="1400" u="sng" dirty="0">
                <a:hlinkClick r:id="rId2"/>
              </a:rPr>
              <a:t>http://firestorage.jp/download/f6faf541df1eb5788953da93f5bd3d7ccd708b8b</a:t>
            </a:r>
            <a:endParaRPr kumimoji="1" lang="ja-JP" altLang="en-US" sz="1400" dirty="0"/>
          </a:p>
        </p:txBody>
      </p:sp>
      <p:sp>
        <p:nvSpPr>
          <p:cNvPr id="15" name="テキスト ボックス 14"/>
          <p:cNvSpPr txBox="1"/>
          <p:nvPr/>
        </p:nvSpPr>
        <p:spPr>
          <a:xfrm>
            <a:off x="156124" y="1374247"/>
            <a:ext cx="8831257" cy="1169551"/>
          </a:xfrm>
          <a:prstGeom prst="rect">
            <a:avLst/>
          </a:prstGeom>
          <a:ln w="3175"/>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600" b="1" dirty="0">
                <a:solidFill>
                  <a:schemeClr val="accent2"/>
                </a:solidFill>
              </a:rPr>
              <a:t>■プログラム内容</a:t>
            </a:r>
            <a:endParaRPr kumimoji="1" lang="en-US" altLang="ja-JP" sz="1600" b="1" dirty="0">
              <a:solidFill>
                <a:schemeClr val="accent2"/>
              </a:solidFill>
            </a:endParaRPr>
          </a:p>
          <a:p>
            <a:pPr>
              <a:spcBef>
                <a:spcPct val="0"/>
              </a:spcBef>
            </a:pPr>
            <a:r>
              <a:rPr lang="en-US" altLang="ja-JP" sz="1400" dirty="0">
                <a:latin typeface="ＭＳ Ｐゴシック" panose="020B0600070205080204" pitchFamily="50" charset="-128"/>
                <a:ea typeface="ＭＳ Ｐゴシック" panose="020B0600070205080204" pitchFamily="50" charset="-128"/>
              </a:rPr>
              <a:t>2016</a:t>
            </a:r>
            <a:r>
              <a:rPr lang="ja-JP" altLang="en-US" sz="1400" dirty="0">
                <a:latin typeface="ＭＳ Ｐゴシック" panose="020B0600070205080204" pitchFamily="50" charset="-128"/>
                <a:ea typeface="ＭＳ Ｐゴシック" panose="020B0600070205080204" pitchFamily="50" charset="-128"/>
              </a:rPr>
              <a:t>熊本地震によって、阿蘇でも大きな被害を受けました。</a:t>
            </a:r>
            <a:endParaRPr lang="en-US" altLang="ja-JP" sz="1400" dirty="0">
              <a:latin typeface="ＭＳ Ｐゴシック" panose="020B0600070205080204" pitchFamily="50" charset="-128"/>
              <a:ea typeface="ＭＳ Ｐゴシック" panose="020B0600070205080204" pitchFamily="50" charset="-128"/>
            </a:endParaRPr>
          </a:p>
          <a:p>
            <a:pPr>
              <a:spcBef>
                <a:spcPct val="0"/>
              </a:spcBef>
            </a:pPr>
            <a:r>
              <a:rPr lang="ja-JP" altLang="en-US" sz="1400" dirty="0">
                <a:latin typeface="ＭＳ Ｐゴシック" panose="020B0600070205080204" pitchFamily="50" charset="-128"/>
                <a:ea typeface="ＭＳ Ｐゴシック" panose="020B0600070205080204" pitchFamily="50" charset="-128"/>
              </a:rPr>
              <a:t>そのなかで、地震のメカニズムや防災・減災への心得、復旧・復興の在り方など、私たちはたくさんのことを学びました。</a:t>
            </a:r>
            <a:endParaRPr lang="en-US" altLang="ja-JP" sz="1400" dirty="0">
              <a:latin typeface="ＭＳ Ｐゴシック" panose="020B0600070205080204" pitchFamily="50" charset="-128"/>
              <a:ea typeface="ＭＳ Ｐゴシック" panose="020B0600070205080204" pitchFamily="50" charset="-128"/>
            </a:endParaRPr>
          </a:p>
          <a:p>
            <a:pPr>
              <a:spcBef>
                <a:spcPct val="0"/>
              </a:spcBef>
            </a:pPr>
            <a:r>
              <a:rPr lang="ja-JP" altLang="en-US" sz="1400" dirty="0">
                <a:latin typeface="ＭＳ Ｐゴシック" panose="020B0600070205080204" pitchFamily="50" charset="-128"/>
                <a:ea typeface="ＭＳ Ｐゴシック" panose="020B0600070205080204" pitchFamily="50" charset="-128"/>
              </a:rPr>
              <a:t>それらのことを実際に体験した阿蘇人（あそもん）が、わかりやすく子どもたちに語り伝えます。</a:t>
            </a:r>
            <a:endParaRPr lang="en-US" altLang="ja-JP" sz="1400" dirty="0">
              <a:latin typeface="ＭＳ Ｐゴシック" panose="020B0600070205080204" pitchFamily="50" charset="-128"/>
              <a:ea typeface="ＭＳ Ｐゴシック" panose="020B0600070205080204" pitchFamily="50" charset="-128"/>
            </a:endParaRPr>
          </a:p>
          <a:p>
            <a:pPr>
              <a:spcBef>
                <a:spcPct val="0"/>
              </a:spcBef>
            </a:pPr>
            <a:r>
              <a:rPr lang="ja-JP" altLang="en-US" sz="1200" dirty="0">
                <a:latin typeface="ＭＳ Ｐゴシック" panose="020B0600070205080204" pitchFamily="50" charset="-128"/>
                <a:ea typeface="ＭＳ Ｐゴシック" panose="020B0600070205080204" pitchFamily="50" charset="-128"/>
              </a:rPr>
              <a:t>　　　　　　　　　　　　　　　　　　　　　　　　　　　　　　　　　　　　　　　　　　　　　　　　　　　　　　　　　　　　　　　　　　　　　　　館長　池辺伸一郎</a:t>
            </a:r>
          </a:p>
        </p:txBody>
      </p:sp>
      <p:sp>
        <p:nvSpPr>
          <p:cNvPr id="18" name="テキスト ボックス 17"/>
          <p:cNvSpPr txBox="1"/>
          <p:nvPr/>
        </p:nvSpPr>
        <p:spPr>
          <a:xfrm>
            <a:off x="114569" y="3947406"/>
            <a:ext cx="2869708" cy="1138773"/>
          </a:xfrm>
          <a:prstGeom prst="rect">
            <a:avLst/>
          </a:prstGeom>
          <a:ln w="3175"/>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600" b="1" dirty="0">
                <a:solidFill>
                  <a:schemeClr val="accent2"/>
                </a:solidFill>
              </a:rPr>
              <a:t>■事前学習・事後学習</a:t>
            </a:r>
            <a:endParaRPr kumimoji="1" lang="en-US" altLang="ja-JP" sz="1600" b="1" dirty="0">
              <a:solidFill>
                <a:schemeClr val="accent2"/>
              </a:solidFill>
            </a:endParaRPr>
          </a:p>
          <a:p>
            <a:r>
              <a:rPr lang="en-US" altLang="ja-JP" sz="1600" dirty="0"/>
              <a:t>ASO </a:t>
            </a:r>
            <a:r>
              <a:rPr lang="en-US" altLang="ja-JP" sz="1600" dirty="0" err="1"/>
              <a:t>GeoPARK</a:t>
            </a:r>
            <a:endParaRPr lang="en-US" altLang="ja-JP" sz="1600" dirty="0"/>
          </a:p>
          <a:p>
            <a:r>
              <a:rPr lang="ja-JP" altLang="en-US" sz="1200" dirty="0"/>
              <a:t>巨大噴火からできた、阿蘇カルデラ</a:t>
            </a:r>
            <a:endParaRPr lang="en-US" altLang="ja-JP" sz="1200" dirty="0"/>
          </a:p>
          <a:p>
            <a:r>
              <a:rPr kumimoji="1" lang="ja-JP" altLang="en-US" sz="1200" dirty="0"/>
              <a:t>阿蘇カルデラの成り立ちを学ぶことで地球</a:t>
            </a:r>
            <a:endParaRPr kumimoji="1" lang="en-US" altLang="ja-JP" sz="1200" dirty="0"/>
          </a:p>
          <a:p>
            <a:r>
              <a:rPr lang="ja-JP" altLang="en-US" sz="1200" dirty="0"/>
              <a:t>レベルで自然の偉大さを学習してください。</a:t>
            </a:r>
            <a:endParaRPr lang="en-US" altLang="ja-JP" sz="1200" dirty="0"/>
          </a:p>
        </p:txBody>
      </p:sp>
      <p:sp>
        <p:nvSpPr>
          <p:cNvPr id="19" name="テキスト ボックス 18"/>
          <p:cNvSpPr txBox="1"/>
          <p:nvPr/>
        </p:nvSpPr>
        <p:spPr>
          <a:xfrm>
            <a:off x="3226891" y="3967063"/>
            <a:ext cx="2803521" cy="1077218"/>
          </a:xfrm>
          <a:prstGeom prst="rect">
            <a:avLst/>
          </a:prstGeom>
          <a:ln w="3175"/>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600" b="1" dirty="0">
                <a:solidFill>
                  <a:schemeClr val="accent2"/>
                </a:solidFill>
              </a:rPr>
              <a:t>■スケジュール</a:t>
            </a:r>
            <a:endParaRPr kumimoji="1" lang="en-US" altLang="ja-JP" sz="1600" b="1" dirty="0">
              <a:solidFill>
                <a:schemeClr val="accent2"/>
              </a:solidFill>
            </a:endParaRPr>
          </a:p>
          <a:p>
            <a:r>
              <a:rPr lang="ja-JP" altLang="en-US" sz="1200" dirty="0"/>
              <a:t>①映像（阿蘇の成り立ち）・・・・・・・・１５分</a:t>
            </a:r>
            <a:endParaRPr lang="en-US" altLang="ja-JP" sz="1200" dirty="0"/>
          </a:p>
          <a:p>
            <a:r>
              <a:rPr lang="ja-JP" altLang="en-US" sz="1200" dirty="0"/>
              <a:t>②プレゼンテーション・・・・・・・・・・・・３０分</a:t>
            </a:r>
            <a:endParaRPr lang="en-US" altLang="ja-JP" sz="1200" dirty="0"/>
          </a:p>
          <a:p>
            <a:r>
              <a:rPr kumimoji="1" lang="ja-JP" altLang="en-US" sz="1200" dirty="0"/>
              <a:t>③館内展示案内・・・・・・・・・・・ ・・・・４５分</a:t>
            </a:r>
            <a:endParaRPr kumimoji="1" lang="en-US" altLang="ja-JP" sz="1200" dirty="0"/>
          </a:p>
          <a:p>
            <a:endParaRPr kumimoji="1" lang="en-US" altLang="ja-JP" sz="1200" dirty="0"/>
          </a:p>
        </p:txBody>
      </p:sp>
      <p:pic>
        <p:nvPicPr>
          <p:cNvPr id="12" name="図 53">
            <a:extLst>
              <a:ext uri="{FF2B5EF4-FFF2-40B4-BE49-F238E27FC236}">
                <a16:creationId xmlns:a16="http://schemas.microsoft.com/office/drawing/2014/main" id="{7325F17C-6902-42D8-AA7E-D5CEAAB21A6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73026" y="2783830"/>
            <a:ext cx="2682228" cy="2951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2" descr="Image">
            <a:extLst>
              <a:ext uri="{FF2B5EF4-FFF2-40B4-BE49-F238E27FC236}">
                <a16:creationId xmlns:a16="http://schemas.microsoft.com/office/drawing/2014/main" id="{6B0BAF83-CF11-4F65-9249-543920C4D2F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0762" y="2782184"/>
            <a:ext cx="1410684" cy="105966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8" descr="ãã¥ã¼ã¸ã¢ã ãã¢ã¼">
            <a:extLst>
              <a:ext uri="{FF2B5EF4-FFF2-40B4-BE49-F238E27FC236}">
                <a16:creationId xmlns:a16="http://schemas.microsoft.com/office/drawing/2014/main" id="{205076E5-BEB2-4F11-8948-D232B2680FE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78945" y="2765911"/>
            <a:ext cx="1419613" cy="1064710"/>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4" descr="å±ææ">
            <a:extLst>
              <a:ext uri="{FF2B5EF4-FFF2-40B4-BE49-F238E27FC236}">
                <a16:creationId xmlns:a16="http://schemas.microsoft.com/office/drawing/2014/main" id="{362BCBFA-80CF-4CD7-B392-5603581DBB0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27357" y="2799550"/>
            <a:ext cx="1410684" cy="1058013"/>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6" descr="å¸¸è¨­å±ç¤ºå®¤">
            <a:extLst>
              <a:ext uri="{FF2B5EF4-FFF2-40B4-BE49-F238E27FC236}">
                <a16:creationId xmlns:a16="http://schemas.microsoft.com/office/drawing/2014/main" id="{359A9F81-D667-420B-A6B3-9B414F037BE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13823" y="2783830"/>
            <a:ext cx="1442703" cy="10772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067518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848</TotalTime>
  <Words>422</Words>
  <Application>Microsoft Office PowerPoint</Application>
  <PresentationFormat>画面に合わせる (4:3)</PresentationFormat>
  <Paragraphs>24</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Ｐゴシック</vt:lpstr>
      <vt:lpstr>Arial</vt:lpstr>
      <vt:lpstr>Calibri</vt:lpstr>
      <vt:lpstr>Office ​​テーマ</vt:lpstr>
      <vt:lpstr>防災学習</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熊本県教育旅行メニュー</dc:title>
  <dc:creator>kumamoto</dc:creator>
  <cp:lastModifiedBy>中尾 洋樹</cp:lastModifiedBy>
  <cp:revision>57</cp:revision>
  <cp:lastPrinted>2019-08-27T04:42:48Z</cp:lastPrinted>
  <dcterms:created xsi:type="dcterms:W3CDTF">2019-08-13T07:12:14Z</dcterms:created>
  <dcterms:modified xsi:type="dcterms:W3CDTF">2025-10-10T00:34:19Z</dcterms:modified>
</cp:coreProperties>
</file>