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80" r:id="rId2"/>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3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276478" cy="337166"/>
          </a:xfrm>
          <a:prstGeom prst="rect">
            <a:avLst/>
          </a:prstGeom>
        </p:spPr>
        <p:txBody>
          <a:bodyPr vert="horz" lIns="90768" tIns="45384" rIns="90768" bIns="4538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534" y="2"/>
            <a:ext cx="4276478" cy="337166"/>
          </a:xfrm>
          <a:prstGeom prst="rect">
            <a:avLst/>
          </a:prstGeom>
        </p:spPr>
        <p:txBody>
          <a:bodyPr vert="horz" lIns="90768" tIns="45384" rIns="90768" bIns="45384" rtlCol="0"/>
          <a:lstStyle>
            <a:lvl1pPr algn="r">
              <a:defRPr sz="1200"/>
            </a:lvl1pPr>
          </a:lstStyle>
          <a:p>
            <a:fld id="{95179985-85EF-4704-AFF2-E841BE8EAC7B}" type="datetimeFigureOut">
              <a:rPr kumimoji="1" lang="ja-JP" altLang="en-US" smtClean="0"/>
              <a:t>2023/6/26</a:t>
            </a:fld>
            <a:endParaRPr kumimoji="1" lang="ja-JP" altLang="en-US"/>
          </a:p>
        </p:txBody>
      </p:sp>
      <p:sp>
        <p:nvSpPr>
          <p:cNvPr id="4" name="フッター プレースホルダー 3"/>
          <p:cNvSpPr>
            <a:spLocks noGrp="1"/>
          </p:cNvSpPr>
          <p:nvPr>
            <p:ph type="ftr" sz="quarter" idx="2"/>
          </p:nvPr>
        </p:nvSpPr>
        <p:spPr>
          <a:xfrm>
            <a:off x="1" y="6397522"/>
            <a:ext cx="4276478" cy="337165"/>
          </a:xfrm>
          <a:prstGeom prst="rect">
            <a:avLst/>
          </a:prstGeom>
        </p:spPr>
        <p:txBody>
          <a:bodyPr vert="horz" lIns="90768" tIns="45384" rIns="90768" bIns="4538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534" y="6397522"/>
            <a:ext cx="4276478" cy="337165"/>
          </a:xfrm>
          <a:prstGeom prst="rect">
            <a:avLst/>
          </a:prstGeom>
        </p:spPr>
        <p:txBody>
          <a:bodyPr vert="horz" lIns="90768" tIns="45384" rIns="90768" bIns="45384" rtlCol="0" anchor="b"/>
          <a:lstStyle>
            <a:lvl1pPr algn="r">
              <a:defRPr sz="1200"/>
            </a:lvl1pPr>
          </a:lstStyle>
          <a:p>
            <a:fld id="{BF8D58BD-46A9-44DC-AF6A-AA2E391D87CE}" type="slidenum">
              <a:rPr kumimoji="1" lang="ja-JP" altLang="en-US" smtClean="0"/>
              <a:t>‹#›</a:t>
            </a:fld>
            <a:endParaRPr kumimoji="1" lang="ja-JP" altLang="en-US"/>
          </a:p>
        </p:txBody>
      </p:sp>
    </p:spTree>
    <p:extLst>
      <p:ext uri="{BB962C8B-B14F-4D97-AF65-F5344CB8AC3E}">
        <p14:creationId xmlns:p14="http://schemas.microsoft.com/office/powerpoint/2010/main" val="38932588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69775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37890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426591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71137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57042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72181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67788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61673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59385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282248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85BF00D-ED99-41EB-BC87-9735ADF11EC8}" type="datetimeFigureOut">
              <a:rPr kumimoji="1" lang="ja-JP" altLang="en-US" smtClean="0"/>
              <a:t>2023/6/26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50512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BF00D-ED99-41EB-BC87-9735ADF11EC8}" type="datetimeFigureOut">
              <a:rPr kumimoji="1" lang="ja-JP" altLang="en-US" smtClean="0"/>
              <a:t>2023/6/26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F9178-6F40-4505-B444-31EB5B828F3F}" type="slidenum">
              <a:rPr kumimoji="1" lang="ja-JP" altLang="en-US" smtClean="0"/>
              <a:t>‹#›</a:t>
            </a:fld>
            <a:endParaRPr kumimoji="1" lang="ja-JP" altLang="en-US"/>
          </a:p>
        </p:txBody>
      </p:sp>
    </p:spTree>
    <p:extLst>
      <p:ext uri="{BB962C8B-B14F-4D97-AF65-F5344CB8AC3E}">
        <p14:creationId xmlns:p14="http://schemas.microsoft.com/office/powerpoint/2010/main" val="386718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0576"/>
            <a:ext cx="1872208" cy="418058"/>
          </a:xfrm>
          <a:solidFill>
            <a:schemeClr val="tx2"/>
          </a:solidFill>
          <a:ln>
            <a:solidFill>
              <a:schemeClr val="tx2"/>
            </a:solidFill>
          </a:ln>
        </p:spPr>
        <p:txBody>
          <a:bodyPr>
            <a:noAutofit/>
          </a:bodyPr>
          <a:lstStyle/>
          <a:p>
            <a:r>
              <a:rPr kumimoji="1" lang="ja-JP" altLang="en-US" sz="2800" dirty="0">
                <a:solidFill>
                  <a:schemeClr val="bg1"/>
                </a:solidFill>
              </a:rPr>
              <a:t>食事</a:t>
            </a:r>
          </a:p>
        </p:txBody>
      </p:sp>
      <p:sp>
        <p:nvSpPr>
          <p:cNvPr id="4" name="タイトル 1"/>
          <p:cNvSpPr txBox="1">
            <a:spLocks/>
          </p:cNvSpPr>
          <p:nvPr/>
        </p:nvSpPr>
        <p:spPr>
          <a:xfrm>
            <a:off x="1835696" y="0"/>
            <a:ext cx="7308304"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chemeClr val="tx2"/>
                </a:solidFill>
              </a:rPr>
              <a:t>ごはん処　北里バラン　　（小国町）</a:t>
            </a:r>
          </a:p>
        </p:txBody>
      </p:sp>
      <p:sp>
        <p:nvSpPr>
          <p:cNvPr id="5" name="テキスト ボックス 4"/>
          <p:cNvSpPr txBox="1"/>
          <p:nvPr/>
        </p:nvSpPr>
        <p:spPr>
          <a:xfrm>
            <a:off x="41654" y="392425"/>
            <a:ext cx="9058590" cy="584775"/>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b="0" i="0" dirty="0">
                <a:solidFill>
                  <a:srgbClr val="333333"/>
                </a:solidFill>
                <a:effectLst/>
                <a:latin typeface="ヒラギノ角ゴ Pro W3"/>
              </a:rPr>
              <a:t>ごはん処 北里バランでは</a:t>
            </a:r>
            <a:br>
              <a:rPr lang="ja-JP" altLang="en-US" sz="1600" b="0" i="0" dirty="0">
                <a:solidFill>
                  <a:srgbClr val="333333"/>
                </a:solidFill>
                <a:effectLst/>
                <a:latin typeface="ヒラギノ角ゴ Pro W3"/>
              </a:rPr>
            </a:br>
            <a:r>
              <a:rPr lang="ja-JP" altLang="en-US" sz="1600" b="0" i="0" dirty="0">
                <a:solidFill>
                  <a:srgbClr val="333333"/>
                </a:solidFill>
                <a:effectLst/>
                <a:latin typeface="ヒラギノ角ゴ Pro W3"/>
              </a:rPr>
              <a:t>あか牛・小国豚をはじめ地元阿蘇の食材を使ったお料理をお楽しみいただけます。</a:t>
            </a:r>
          </a:p>
        </p:txBody>
      </p:sp>
      <p:sp>
        <p:nvSpPr>
          <p:cNvPr id="10" name="テキスト ボックス 9"/>
          <p:cNvSpPr txBox="1"/>
          <p:nvPr/>
        </p:nvSpPr>
        <p:spPr>
          <a:xfrm>
            <a:off x="13083" y="5261785"/>
            <a:ext cx="4482417" cy="1384995"/>
          </a:xfrm>
          <a:prstGeom prst="rect">
            <a:avLst/>
          </a:prstGeom>
          <a:noFill/>
        </p:spPr>
        <p:txBody>
          <a:bodyPr wrap="square" rtlCol="0">
            <a:spAutoFit/>
          </a:bodyPr>
          <a:lstStyle/>
          <a:p>
            <a:r>
              <a:rPr kumimoji="1" lang="en-US" altLang="ja-JP" sz="1400" dirty="0"/>
              <a:t>【</a:t>
            </a:r>
            <a:r>
              <a:rPr kumimoji="1" lang="ja-JP" altLang="en-US" sz="1400" dirty="0"/>
              <a:t>所　在　地</a:t>
            </a:r>
            <a:r>
              <a:rPr kumimoji="1" lang="en-US" altLang="ja-JP" sz="1400" dirty="0"/>
              <a:t>】</a:t>
            </a:r>
            <a:r>
              <a:rPr kumimoji="1" lang="ja-JP" altLang="en-US" sz="1400" dirty="0"/>
              <a:t>　</a:t>
            </a:r>
            <a:r>
              <a:rPr lang="ja-JP" altLang="en-US" sz="1400" b="0" i="0" dirty="0">
                <a:solidFill>
                  <a:srgbClr val="333333"/>
                </a:solidFill>
                <a:effectLst/>
                <a:latin typeface="ヒラギノ角ゴ Pro W3"/>
              </a:rPr>
              <a:t>熊本県阿蘇郡小国町北里</a:t>
            </a:r>
            <a:r>
              <a:rPr lang="en-US" altLang="ja-JP" sz="1400" b="0" i="0" dirty="0">
                <a:solidFill>
                  <a:srgbClr val="333333"/>
                </a:solidFill>
                <a:effectLst/>
                <a:latin typeface="ヒラギノ角ゴ Pro W3"/>
              </a:rPr>
              <a:t>371-1</a:t>
            </a:r>
            <a:endParaRPr kumimoji="1" lang="en-US" altLang="ja-JP" sz="1400" dirty="0"/>
          </a:p>
          <a:p>
            <a:r>
              <a:rPr lang="en-US" altLang="ja-JP" sz="1400" dirty="0"/>
              <a:t>【</a:t>
            </a:r>
            <a:r>
              <a:rPr lang="ja-JP" altLang="en-US" sz="1400" dirty="0"/>
              <a:t>営業時間</a:t>
            </a:r>
            <a:r>
              <a:rPr lang="en-US" altLang="ja-JP" sz="1400" dirty="0"/>
              <a:t>】</a:t>
            </a:r>
            <a:r>
              <a:rPr lang="ja-JP" altLang="en-US" sz="1400" dirty="0"/>
              <a:t>　  </a:t>
            </a:r>
            <a:r>
              <a:rPr lang="ja-JP" altLang="en-US" sz="1400" b="0" i="0" dirty="0">
                <a:solidFill>
                  <a:srgbClr val="333333"/>
                </a:solidFill>
                <a:effectLst/>
                <a:latin typeface="ヒラギノ角ゴ Pro W3"/>
              </a:rPr>
              <a:t>平日：</a:t>
            </a:r>
            <a:r>
              <a:rPr lang="en-US" altLang="ja-JP" sz="1400" b="0" i="0" dirty="0">
                <a:solidFill>
                  <a:srgbClr val="333333"/>
                </a:solidFill>
                <a:effectLst/>
                <a:latin typeface="ヒラギノ角ゴ Pro W3"/>
              </a:rPr>
              <a:t>11:30</a:t>
            </a:r>
            <a:r>
              <a:rPr lang="ja-JP" altLang="en-US" sz="1400" b="0" i="0" dirty="0">
                <a:solidFill>
                  <a:srgbClr val="333333"/>
                </a:solidFill>
                <a:effectLst/>
                <a:latin typeface="ヒラギノ角ゴ Pro W3"/>
              </a:rPr>
              <a:t>～</a:t>
            </a:r>
            <a:r>
              <a:rPr lang="en-US" altLang="ja-JP" sz="1400" b="0" i="0" dirty="0">
                <a:solidFill>
                  <a:srgbClr val="333333"/>
                </a:solidFill>
                <a:effectLst/>
                <a:latin typeface="ヒラギノ角ゴ Pro W3"/>
              </a:rPr>
              <a:t>15:00  </a:t>
            </a:r>
            <a:r>
              <a:rPr lang="ja-JP" altLang="en-US" sz="1400" b="0" i="0" dirty="0">
                <a:solidFill>
                  <a:srgbClr val="333333"/>
                </a:solidFill>
                <a:effectLst/>
                <a:latin typeface="ヒラギノ角ゴ Pro W3"/>
              </a:rPr>
              <a:t>（ラストオーダー）</a:t>
            </a:r>
            <a:endParaRPr lang="en-US" altLang="ja-JP" sz="1400" b="0" i="0" dirty="0">
              <a:solidFill>
                <a:srgbClr val="333333"/>
              </a:solidFill>
              <a:effectLst/>
              <a:latin typeface="ヒラギノ角ゴ Pro W3"/>
            </a:endParaRPr>
          </a:p>
          <a:p>
            <a:r>
              <a:rPr kumimoji="1" lang="ja-JP" altLang="en-US" sz="1400" dirty="0">
                <a:solidFill>
                  <a:srgbClr val="333333"/>
                </a:solidFill>
                <a:latin typeface="ヒラギノ角ゴ Pro W3"/>
              </a:rPr>
              <a:t>　　　　　　　　    </a:t>
            </a:r>
            <a:r>
              <a:rPr lang="ja-JP" altLang="en-US" sz="1200" b="0" i="0" dirty="0">
                <a:solidFill>
                  <a:srgbClr val="333333"/>
                </a:solidFill>
                <a:effectLst/>
                <a:latin typeface="ヒラギノ角ゴ Pro W3"/>
              </a:rPr>
              <a:t>定休日：毎週火曜日（祝日の場合は翌日</a:t>
            </a:r>
            <a:r>
              <a:rPr lang="ja-JP" altLang="en-US" sz="1400" b="0" i="0" dirty="0">
                <a:solidFill>
                  <a:srgbClr val="333333"/>
                </a:solidFill>
                <a:effectLst/>
                <a:latin typeface="ヒラギノ角ゴ Pro W3"/>
              </a:rPr>
              <a:t>）</a:t>
            </a:r>
            <a:endParaRPr kumimoji="1" lang="en-US" altLang="ja-JP" sz="1400" dirty="0"/>
          </a:p>
          <a:p>
            <a:r>
              <a:rPr kumimoji="1" lang="en-US" altLang="ja-JP" sz="1400" dirty="0"/>
              <a:t>【</a:t>
            </a:r>
            <a:r>
              <a:rPr kumimoji="1" lang="ja-JP" altLang="en-US" sz="1400" dirty="0"/>
              <a:t>受入人数</a:t>
            </a:r>
            <a:r>
              <a:rPr kumimoji="1" lang="en-US" altLang="ja-JP" sz="1400" dirty="0"/>
              <a:t>】</a:t>
            </a:r>
            <a:r>
              <a:rPr kumimoji="1" lang="ja-JP" altLang="en-US" sz="1400" dirty="0"/>
              <a:t>　　</a:t>
            </a:r>
            <a:r>
              <a:rPr lang="ja-JP" altLang="en-US" sz="1400" dirty="0"/>
              <a:t>８０</a:t>
            </a:r>
            <a:r>
              <a:rPr kumimoji="1" lang="ja-JP" altLang="en-US" sz="1400" dirty="0"/>
              <a:t>人程度（弁当は２００食まで対応可）</a:t>
            </a:r>
            <a:endParaRPr kumimoji="1" lang="en-US" altLang="ja-JP" sz="1400" dirty="0"/>
          </a:p>
          <a:p>
            <a:r>
              <a:rPr kumimoji="1" lang="en-US" altLang="ja-JP" sz="1400" dirty="0"/>
              <a:t>【</a:t>
            </a:r>
            <a:r>
              <a:rPr kumimoji="1" lang="ja-JP" altLang="en-US" sz="1400" dirty="0"/>
              <a:t>申込・問合</a:t>
            </a:r>
            <a:r>
              <a:rPr lang="en-US" altLang="ja-JP" sz="1400" dirty="0"/>
              <a:t>】</a:t>
            </a:r>
            <a:r>
              <a:rPr lang="ja-JP" altLang="en-US" sz="1400" dirty="0"/>
              <a:t>　北里バラン　</a:t>
            </a:r>
            <a:r>
              <a:rPr lang="en-US" altLang="ja-JP" sz="1400" b="0" i="0" dirty="0">
                <a:solidFill>
                  <a:srgbClr val="333333"/>
                </a:solidFill>
                <a:effectLst/>
                <a:latin typeface="ヒラギノ角ゴ Pro W3"/>
              </a:rPr>
              <a:t>0967-46-5560</a:t>
            </a:r>
            <a:endParaRPr lang="en-US" altLang="ja-JP" sz="1400" dirty="0"/>
          </a:p>
          <a:p>
            <a:r>
              <a:rPr kumimoji="1" lang="en-US" altLang="ja-JP" sz="1400" dirty="0"/>
              <a:t>【URL】</a:t>
            </a:r>
            <a:r>
              <a:rPr kumimoji="1" lang="ja-JP" altLang="en-US" sz="1400" dirty="0"/>
              <a:t>　　　　　</a:t>
            </a:r>
            <a:r>
              <a:rPr kumimoji="1" lang="en-US" altLang="ja-JP" sz="1400" dirty="0"/>
              <a:t>https://manabiyanosato.or.jp/baran/</a:t>
            </a:r>
            <a:endParaRPr kumimoji="1" lang="ja-JP" altLang="en-US" sz="1400" dirty="0"/>
          </a:p>
        </p:txBody>
      </p:sp>
      <p:sp>
        <p:nvSpPr>
          <p:cNvPr id="17" name="テキスト ボックス 16"/>
          <p:cNvSpPr txBox="1"/>
          <p:nvPr/>
        </p:nvSpPr>
        <p:spPr>
          <a:xfrm>
            <a:off x="41653" y="1097585"/>
            <a:ext cx="4112367" cy="3785652"/>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solidFill>
                  <a:schemeClr val="tx2"/>
                </a:solidFill>
              </a:rPr>
              <a:t>■メニュー</a:t>
            </a:r>
            <a:endParaRPr kumimoji="1" lang="en-US" altLang="ja-JP" sz="1600" b="1" dirty="0">
              <a:solidFill>
                <a:schemeClr val="tx2"/>
              </a:solidFill>
            </a:endParaRPr>
          </a:p>
          <a:p>
            <a:endParaRPr lang="en-US" altLang="ja-JP" sz="1600" b="1" dirty="0">
              <a:solidFill>
                <a:schemeClr val="tx2"/>
              </a:solidFill>
            </a:endParaRPr>
          </a:p>
          <a:p>
            <a:endParaRPr kumimoji="1" lang="en-US" altLang="ja-JP" sz="1600" b="1" dirty="0">
              <a:solidFill>
                <a:schemeClr val="tx2"/>
              </a:solidFill>
            </a:endParaRPr>
          </a:p>
          <a:p>
            <a:endParaRPr lang="en-US" altLang="ja-JP" sz="1600" b="1" dirty="0">
              <a:solidFill>
                <a:schemeClr val="tx2"/>
              </a:solidFill>
            </a:endParaRPr>
          </a:p>
          <a:p>
            <a:endParaRPr kumimoji="1" lang="en-US" altLang="ja-JP" sz="1600" b="1" dirty="0">
              <a:solidFill>
                <a:schemeClr val="tx2"/>
              </a:solidFill>
            </a:endParaRPr>
          </a:p>
          <a:p>
            <a:endParaRPr kumimoji="1" lang="en-US" altLang="ja-JP" sz="1600" b="1" dirty="0">
              <a:solidFill>
                <a:schemeClr val="tx2"/>
              </a:solidFill>
            </a:endParaRPr>
          </a:p>
          <a:p>
            <a:endParaRPr lang="en-US" altLang="ja-JP" sz="1600" b="1" dirty="0">
              <a:solidFill>
                <a:schemeClr val="tx2"/>
              </a:solidFill>
            </a:endParaRPr>
          </a:p>
          <a:p>
            <a:endParaRPr kumimoji="1" lang="en-US" altLang="ja-JP" sz="1600" b="1" dirty="0">
              <a:solidFill>
                <a:schemeClr val="tx2"/>
              </a:solidFill>
            </a:endParaRPr>
          </a:p>
          <a:p>
            <a:endParaRPr lang="en-US" altLang="ja-JP" sz="1600" b="1" dirty="0">
              <a:solidFill>
                <a:schemeClr val="tx2"/>
              </a:solidFill>
            </a:endParaRPr>
          </a:p>
          <a:p>
            <a:endParaRPr kumimoji="1" lang="en-US" altLang="ja-JP" sz="1600" b="1" dirty="0">
              <a:solidFill>
                <a:schemeClr val="tx2"/>
              </a:solidFill>
            </a:endParaRPr>
          </a:p>
          <a:p>
            <a:endParaRPr lang="en-US" altLang="ja-JP" sz="1600" b="1" dirty="0">
              <a:solidFill>
                <a:schemeClr val="tx2"/>
              </a:solidFill>
            </a:endParaRPr>
          </a:p>
          <a:p>
            <a:r>
              <a:rPr kumimoji="1" lang="ja-JP" altLang="en-US" sz="1600" b="1" dirty="0">
                <a:solidFill>
                  <a:schemeClr val="tx2"/>
                </a:solidFill>
              </a:rPr>
              <a:t>・あか</a:t>
            </a:r>
            <a:r>
              <a:rPr lang="ja-JP" altLang="en-US" sz="1600" b="1" dirty="0">
                <a:solidFill>
                  <a:schemeClr val="tx2"/>
                </a:solidFill>
              </a:rPr>
              <a:t>牛ランプステーキ定食　　  　３３００円</a:t>
            </a:r>
            <a:endParaRPr kumimoji="1" lang="en-US" altLang="ja-JP" sz="1600" b="1" dirty="0">
              <a:solidFill>
                <a:schemeClr val="tx2"/>
              </a:solidFill>
            </a:endParaRPr>
          </a:p>
          <a:p>
            <a:r>
              <a:rPr lang="ja-JP" altLang="en-US" sz="1600" b="1" dirty="0">
                <a:solidFill>
                  <a:schemeClr val="tx2"/>
                </a:solidFill>
              </a:rPr>
              <a:t>・あか牛焼肉定食　　　　　　  　　 　１９９０円</a:t>
            </a:r>
            <a:endParaRPr lang="en-US" altLang="ja-JP" sz="1600" b="1" dirty="0">
              <a:solidFill>
                <a:schemeClr val="tx2"/>
              </a:solidFill>
            </a:endParaRPr>
          </a:p>
          <a:p>
            <a:r>
              <a:rPr kumimoji="1" lang="ja-JP" altLang="en-US" sz="1600" b="1" dirty="0">
                <a:solidFill>
                  <a:schemeClr val="tx2"/>
                </a:solidFill>
              </a:rPr>
              <a:t>・あか牛ハンバーグ定食　　　　   　１３９０円</a:t>
            </a:r>
            <a:endParaRPr kumimoji="1" lang="en-US" altLang="ja-JP" sz="1600" b="1" dirty="0">
              <a:solidFill>
                <a:schemeClr val="tx2"/>
              </a:solidFill>
            </a:endParaRPr>
          </a:p>
          <a:p>
            <a:r>
              <a:rPr lang="ja-JP" altLang="en-US" sz="1600" b="1" dirty="0">
                <a:solidFill>
                  <a:schemeClr val="tx2"/>
                </a:solidFill>
              </a:rPr>
              <a:t>・弁当　１１００円～</a:t>
            </a:r>
            <a:r>
              <a:rPr lang="en-US" altLang="ja-JP" sz="1600" b="1" dirty="0">
                <a:solidFill>
                  <a:schemeClr val="tx2"/>
                </a:solidFill>
              </a:rPr>
              <a:t>(</a:t>
            </a:r>
            <a:r>
              <a:rPr lang="ja-JP" altLang="en-US" sz="1600" b="1" dirty="0">
                <a:solidFill>
                  <a:schemeClr val="tx2"/>
                </a:solidFill>
              </a:rPr>
              <a:t>店外での対応となります）</a:t>
            </a:r>
            <a:endParaRPr lang="en-US" altLang="ja-JP" sz="1600" b="1" dirty="0">
              <a:solidFill>
                <a:schemeClr val="tx2"/>
              </a:solidFill>
            </a:endParaRPr>
          </a:p>
        </p:txBody>
      </p:sp>
      <p:sp>
        <p:nvSpPr>
          <p:cNvPr id="12" name="テキスト ボックス 11"/>
          <p:cNvSpPr txBox="1"/>
          <p:nvPr/>
        </p:nvSpPr>
        <p:spPr>
          <a:xfrm>
            <a:off x="6699053" y="3309952"/>
            <a:ext cx="2375691" cy="1631216"/>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solidFill>
                  <a:schemeClr val="tx2"/>
                </a:solidFill>
              </a:rPr>
              <a:t>■特徴</a:t>
            </a:r>
            <a:endParaRPr lang="en-US" altLang="ja-JP" sz="1200" dirty="0"/>
          </a:p>
          <a:p>
            <a:r>
              <a:rPr lang="en-US" altLang="ja-JP" sz="1200" b="0" i="0" dirty="0">
                <a:solidFill>
                  <a:srgbClr val="333333"/>
                </a:solidFill>
                <a:effectLst/>
                <a:latin typeface="ヒラギノ角ゴ Pro W3"/>
              </a:rPr>
              <a:t>『</a:t>
            </a:r>
            <a:r>
              <a:rPr lang="ja-JP" altLang="en-US" sz="1200" b="0" i="0" dirty="0">
                <a:solidFill>
                  <a:srgbClr val="333333"/>
                </a:solidFill>
                <a:effectLst/>
                <a:latin typeface="ヒラギノ角ゴ Pro W3"/>
              </a:rPr>
              <a:t>あか牛</a:t>
            </a:r>
            <a:r>
              <a:rPr lang="en-US" altLang="ja-JP" sz="1200" b="0" i="0" dirty="0">
                <a:solidFill>
                  <a:srgbClr val="333333"/>
                </a:solidFill>
                <a:effectLst/>
                <a:latin typeface="ヒラギノ角ゴ Pro W3"/>
              </a:rPr>
              <a:t>』</a:t>
            </a:r>
            <a:r>
              <a:rPr lang="ja-JP" altLang="en-US" sz="1200" b="0" i="0" dirty="0">
                <a:solidFill>
                  <a:srgbClr val="333333"/>
                </a:solidFill>
                <a:effectLst/>
                <a:latin typeface="ヒラギノ角ゴ Pro W3"/>
              </a:rPr>
              <a:t>は阿蘇の牧草地で健康に育った牛を生産者から直接一頭購入しておりますので、良質な</a:t>
            </a:r>
            <a:r>
              <a:rPr lang="en-US" altLang="ja-JP" sz="1200" b="0" i="0" dirty="0">
                <a:solidFill>
                  <a:srgbClr val="333333"/>
                </a:solidFill>
                <a:effectLst/>
                <a:latin typeface="ヒラギノ角ゴ Pro W3"/>
              </a:rPr>
              <a:t>『</a:t>
            </a:r>
            <a:r>
              <a:rPr lang="ja-JP" altLang="en-US" sz="1200" b="0" i="0" dirty="0">
                <a:solidFill>
                  <a:srgbClr val="333333"/>
                </a:solidFill>
                <a:effectLst/>
                <a:latin typeface="ヒラギノ角ゴ Pro W3"/>
              </a:rPr>
              <a:t>あか牛</a:t>
            </a:r>
            <a:r>
              <a:rPr lang="en-US" altLang="ja-JP" sz="1200" b="0" i="0" dirty="0">
                <a:solidFill>
                  <a:srgbClr val="333333"/>
                </a:solidFill>
                <a:effectLst/>
                <a:latin typeface="ヒラギノ角ゴ Pro W3"/>
              </a:rPr>
              <a:t>』</a:t>
            </a:r>
            <a:r>
              <a:rPr lang="ja-JP" altLang="en-US" sz="1200" b="0" i="0" dirty="0">
                <a:solidFill>
                  <a:srgbClr val="333333"/>
                </a:solidFill>
                <a:effectLst/>
                <a:latin typeface="ヒラギノ角ゴ Pro W3"/>
              </a:rPr>
              <a:t>を味わっていただけます。</a:t>
            </a:r>
            <a:br>
              <a:rPr lang="ja-JP" altLang="en-US" sz="1200" dirty="0"/>
            </a:br>
            <a:r>
              <a:rPr lang="ja-JP" altLang="en-US" sz="1200" b="0" i="0" dirty="0">
                <a:solidFill>
                  <a:srgbClr val="333333"/>
                </a:solidFill>
                <a:effectLst/>
                <a:latin typeface="ヒラギノ角ゴ Pro W3"/>
              </a:rPr>
              <a:t>人気のあか牛ステーキ定食や焼肉定食であか牛をお楽しみいただけます。</a:t>
            </a:r>
            <a:endParaRPr kumimoji="1" lang="en-US" altLang="ja-JP" sz="1200" dirty="0"/>
          </a:p>
        </p:txBody>
      </p:sp>
      <p:pic>
        <p:nvPicPr>
          <p:cNvPr id="9" name="図 8">
            <a:extLst>
              <a:ext uri="{FF2B5EF4-FFF2-40B4-BE49-F238E27FC236}">
                <a16:creationId xmlns:a16="http://schemas.microsoft.com/office/drawing/2014/main" id="{0DEBC61B-243F-4664-9CD2-95E4A4823CC6}"/>
              </a:ext>
            </a:extLst>
          </p:cNvPr>
          <p:cNvPicPr>
            <a:picLocks noChangeAspect="1"/>
          </p:cNvPicPr>
          <p:nvPr/>
        </p:nvPicPr>
        <p:blipFill>
          <a:blip r:embed="rId2"/>
          <a:stretch>
            <a:fillRect/>
          </a:stretch>
        </p:blipFill>
        <p:spPr>
          <a:xfrm>
            <a:off x="215516" y="1556792"/>
            <a:ext cx="3585939" cy="2134487"/>
          </a:xfrm>
          <a:prstGeom prst="rect">
            <a:avLst/>
          </a:prstGeom>
        </p:spPr>
      </p:pic>
      <p:pic>
        <p:nvPicPr>
          <p:cNvPr id="1028" name="Picture 4" descr="北里バラン">
            <a:extLst>
              <a:ext uri="{FF2B5EF4-FFF2-40B4-BE49-F238E27FC236}">
                <a16:creationId xmlns:a16="http://schemas.microsoft.com/office/drawing/2014/main" id="{1BBE8343-6F61-416F-9353-8D8967800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021" y="3249633"/>
            <a:ext cx="2390754" cy="1763543"/>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FAD8C126-2518-4CF6-8A17-F401298E93B8}"/>
              </a:ext>
            </a:extLst>
          </p:cNvPr>
          <p:cNvPicPr>
            <a:picLocks noChangeAspect="1"/>
          </p:cNvPicPr>
          <p:nvPr/>
        </p:nvPicPr>
        <p:blipFill>
          <a:blip r:embed="rId4"/>
          <a:stretch>
            <a:fillRect/>
          </a:stretch>
        </p:blipFill>
        <p:spPr>
          <a:xfrm>
            <a:off x="6696512" y="4977825"/>
            <a:ext cx="2375691" cy="1763543"/>
          </a:xfrm>
          <a:prstGeom prst="rect">
            <a:avLst/>
          </a:prstGeom>
        </p:spPr>
      </p:pic>
      <p:sp>
        <p:nvSpPr>
          <p:cNvPr id="19" name="テキスト ボックス 18">
            <a:extLst>
              <a:ext uri="{FF2B5EF4-FFF2-40B4-BE49-F238E27FC236}">
                <a16:creationId xmlns:a16="http://schemas.microsoft.com/office/drawing/2014/main" id="{80F9A3A7-3D02-454C-B678-07D61EC6EBF2}"/>
              </a:ext>
            </a:extLst>
          </p:cNvPr>
          <p:cNvSpPr txBox="1"/>
          <p:nvPr/>
        </p:nvSpPr>
        <p:spPr>
          <a:xfrm>
            <a:off x="4107220" y="1092991"/>
            <a:ext cx="4993024" cy="2185214"/>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b="1" dirty="0">
                <a:solidFill>
                  <a:schemeClr val="tx2"/>
                </a:solidFill>
              </a:rPr>
              <a:t>■</a:t>
            </a:r>
            <a:r>
              <a:rPr lang="ja-JP" altLang="en-US" sz="1600" b="1" dirty="0">
                <a:solidFill>
                  <a:schemeClr val="tx2"/>
                </a:solidFill>
              </a:rPr>
              <a:t>バーベキューランチ</a:t>
            </a:r>
            <a:endParaRPr kumimoji="1" lang="en-US" altLang="ja-JP" sz="1600" b="1" dirty="0">
              <a:solidFill>
                <a:schemeClr val="tx2"/>
              </a:solidFill>
            </a:endParaRPr>
          </a:p>
          <a:p>
            <a:endParaRPr lang="en-US" altLang="ja-JP" sz="1200" dirty="0"/>
          </a:p>
          <a:p>
            <a:endParaRPr kumimoji="1"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en-US" sz="1200" dirty="0">
                <a:solidFill>
                  <a:srgbClr val="FF0000"/>
                </a:solidFill>
              </a:rPr>
              <a:t>あか牛バーベキューセット２，７００円</a:t>
            </a:r>
            <a:r>
              <a:rPr lang="ja-JP" altLang="en-US" sz="1200" dirty="0"/>
              <a:t>（最大１５０名）　　　</a:t>
            </a:r>
            <a:endParaRPr lang="en-US" altLang="ja-JP" sz="1200" dirty="0"/>
          </a:p>
          <a:p>
            <a:r>
              <a:rPr lang="ja-JP" altLang="en-US" sz="1200" b="0" i="0" dirty="0">
                <a:solidFill>
                  <a:srgbClr val="333333"/>
                </a:solidFill>
                <a:effectLst/>
                <a:latin typeface="ヒラギノ角ゴ Pro W3"/>
              </a:rPr>
              <a:t>　　　　　　　　　　　　　　　　　　　　　　　　</a:t>
            </a:r>
            <a:r>
              <a:rPr lang="ja-JP" altLang="en-US" sz="900" b="0" i="0" dirty="0">
                <a:solidFill>
                  <a:srgbClr val="333333"/>
                </a:solidFill>
                <a:effectLst/>
                <a:latin typeface="ヒラギノ角ゴ Pro W3"/>
              </a:rPr>
              <a:t>屋外ですが屋根付きなので万が一の雨にも安心</a:t>
            </a:r>
            <a:endParaRPr lang="en-US" altLang="ja-JP" sz="900" dirty="0"/>
          </a:p>
        </p:txBody>
      </p:sp>
      <p:pic>
        <p:nvPicPr>
          <p:cNvPr id="20" name="Picture 6" descr="炭火でバーベキュー">
            <a:extLst>
              <a:ext uri="{FF2B5EF4-FFF2-40B4-BE49-F238E27FC236}">
                <a16:creationId xmlns:a16="http://schemas.microsoft.com/office/drawing/2014/main" id="{393A9462-98EC-474A-92F4-5807C5FB44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683" y="1429744"/>
            <a:ext cx="2229430" cy="1327042"/>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B55F8FB2-6D1F-4FA9-8A91-2C5A33E4D90A}"/>
              </a:ext>
            </a:extLst>
          </p:cNvPr>
          <p:cNvPicPr>
            <a:picLocks noChangeAspect="1"/>
          </p:cNvPicPr>
          <p:nvPr/>
        </p:nvPicPr>
        <p:blipFill>
          <a:blip r:embed="rId6"/>
          <a:stretch>
            <a:fillRect/>
          </a:stretch>
        </p:blipFill>
        <p:spPr>
          <a:xfrm>
            <a:off x="6699053" y="1357026"/>
            <a:ext cx="2229431" cy="1327042"/>
          </a:xfrm>
          <a:prstGeom prst="rect">
            <a:avLst/>
          </a:prstGeom>
        </p:spPr>
      </p:pic>
      <p:sp>
        <p:nvSpPr>
          <p:cNvPr id="16" name="Rectangle 11">
            <a:extLst>
              <a:ext uri="{FF2B5EF4-FFF2-40B4-BE49-F238E27FC236}">
                <a16:creationId xmlns:a16="http://schemas.microsoft.com/office/drawing/2014/main" id="{700933E3-C6D7-4E48-A4F0-76FC5A00D7DE}"/>
              </a:ext>
            </a:extLst>
          </p:cNvPr>
          <p:cNvSpPr>
            <a:spLocks noChangeArrowheads="1"/>
          </p:cNvSpPr>
          <p:nvPr/>
        </p:nvSpPr>
        <p:spPr bwMode="auto">
          <a:xfrm>
            <a:off x="0" y="-414202"/>
            <a:ext cx="65" cy="828404"/>
          </a:xfrm>
          <a:prstGeom prst="rect">
            <a:avLst/>
          </a:prstGeom>
          <a:solidFill>
            <a:srgbClr val="FFF2D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200" b="0" i="0" u="none" strike="noStrike" cap="none" normalizeH="0" baseline="0" dirty="0">
              <a:ln>
                <a:noFill/>
              </a:ln>
              <a:solidFill>
                <a:srgbClr val="333333"/>
              </a:solidFill>
              <a:effectLst/>
              <a:latin typeface="Arial" panose="020B0604020202020204" pitchFamily="34" charset="0"/>
              <a:ea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6" name="テキスト ボックス 25">
            <a:extLst>
              <a:ext uri="{FF2B5EF4-FFF2-40B4-BE49-F238E27FC236}">
                <a16:creationId xmlns:a16="http://schemas.microsoft.com/office/drawing/2014/main" id="{974A3025-936B-402F-A785-A7F896DFB32F}"/>
              </a:ext>
            </a:extLst>
          </p:cNvPr>
          <p:cNvSpPr txBox="1"/>
          <p:nvPr/>
        </p:nvSpPr>
        <p:spPr>
          <a:xfrm>
            <a:off x="4306975" y="6367100"/>
            <a:ext cx="4593514" cy="44627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333333"/>
                </a:solidFill>
                <a:effectLst/>
                <a:latin typeface="Arial" panose="020B0604020202020204" pitchFamily="34" charset="0"/>
                <a:ea typeface="inherit"/>
              </a:rPr>
              <a:t>小国豚</a:t>
            </a:r>
            <a:r>
              <a:rPr kumimoji="0" lang="ja-JP" altLang="ja-JP" sz="1200" b="0" i="0" u="none" strike="noStrike" cap="none" normalizeH="0" baseline="0" dirty="0">
                <a:ln>
                  <a:noFill/>
                </a:ln>
                <a:solidFill>
                  <a:srgbClr val="333333"/>
                </a:solidFill>
                <a:effectLst/>
                <a:latin typeface="Arial" panose="020B0604020202020204" pitchFamily="34" charset="0"/>
                <a:ea typeface="inherit"/>
              </a:rPr>
              <a:t>ハンバーグ定食</a:t>
            </a:r>
            <a:r>
              <a:rPr kumimoji="0" lang="en-US" altLang="ja-JP" sz="1200" b="0" i="0" u="none" strike="noStrike" cap="none" normalizeH="0" baseline="0" dirty="0">
                <a:ln>
                  <a:noFill/>
                </a:ln>
                <a:solidFill>
                  <a:srgbClr val="333333"/>
                </a:solidFill>
                <a:effectLst/>
                <a:latin typeface="Arial" panose="020B0604020202020204" pitchFamily="34" charset="0"/>
                <a:ea typeface="inherit"/>
              </a:rPr>
              <a:t>A</a:t>
            </a:r>
            <a:r>
              <a:rPr kumimoji="0" lang="ja-JP" altLang="ja-JP" sz="1200" b="0" i="0" u="none" strike="noStrike" cap="none" normalizeH="0" baseline="0" dirty="0">
                <a:ln>
                  <a:noFill/>
                </a:ln>
                <a:solidFill>
                  <a:srgbClr val="333333"/>
                </a:solidFill>
                <a:effectLst/>
                <a:latin typeface="Arial" panose="020B0604020202020204" pitchFamily="34" charset="0"/>
                <a:ea typeface="inherit"/>
              </a:rPr>
              <a:t> </a:t>
            </a:r>
            <a:r>
              <a:rPr kumimoji="0" lang="en-US" altLang="ja-JP" sz="1200" b="0" i="0" u="none" strike="noStrike" cap="none" normalizeH="0" baseline="0" dirty="0">
                <a:ln>
                  <a:noFill/>
                </a:ln>
                <a:solidFill>
                  <a:srgbClr val="333333"/>
                </a:solidFill>
                <a:effectLst/>
                <a:latin typeface="Arial" panose="020B0604020202020204" pitchFamily="34" charset="0"/>
                <a:ea typeface="inherit"/>
              </a:rPr>
              <a:t>200</a:t>
            </a:r>
            <a:r>
              <a:rPr kumimoji="0" lang="ja-JP" altLang="ja-JP" sz="1200" b="0" i="0" u="none" strike="noStrike" cap="none" normalizeH="0" baseline="0" dirty="0">
                <a:ln>
                  <a:noFill/>
                </a:ln>
                <a:solidFill>
                  <a:srgbClr val="333333"/>
                </a:solidFill>
                <a:effectLst/>
                <a:latin typeface="Arial" panose="020B0604020202020204" pitchFamily="34" charset="0"/>
                <a:ea typeface="inherit"/>
              </a:rPr>
              <a:t>g</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333333"/>
                </a:solidFill>
                <a:effectLst/>
                <a:latin typeface="Arial" panose="020B0604020202020204" pitchFamily="34" charset="0"/>
                <a:ea typeface="ヒラギノ角ゴ Pro W3"/>
              </a:rPr>
              <a:t>1,</a:t>
            </a:r>
            <a:r>
              <a:rPr kumimoji="0" lang="en-US" altLang="ja-JP" sz="1100" b="0" i="0" u="none" strike="noStrike" cap="none" normalizeH="0" baseline="0" dirty="0">
                <a:ln>
                  <a:noFill/>
                </a:ln>
                <a:solidFill>
                  <a:srgbClr val="333333"/>
                </a:solidFill>
                <a:effectLst/>
                <a:latin typeface="Arial" panose="020B0604020202020204" pitchFamily="34" charset="0"/>
                <a:ea typeface="ヒラギノ角ゴ Pro W3"/>
              </a:rPr>
              <a:t>190</a:t>
            </a:r>
            <a:r>
              <a:rPr kumimoji="0" lang="ja-JP" altLang="ja-JP" sz="1100" b="0" i="0" u="none" strike="noStrike" cap="none" normalizeH="0" baseline="0" dirty="0">
                <a:ln>
                  <a:noFill/>
                </a:ln>
                <a:solidFill>
                  <a:srgbClr val="333333"/>
                </a:solidFill>
                <a:effectLst/>
                <a:latin typeface="Arial" panose="020B0604020202020204" pitchFamily="34" charset="0"/>
                <a:ea typeface="ヒラギノ角ゴ Pro W3"/>
              </a:rPr>
              <a:t>円</a:t>
            </a:r>
          </a:p>
        </p:txBody>
      </p:sp>
      <p:pic>
        <p:nvPicPr>
          <p:cNvPr id="6" name="図 5" descr="鍋に入った料理&#10;&#10;中程度の精度で自動的に生成された説明">
            <a:extLst>
              <a:ext uri="{FF2B5EF4-FFF2-40B4-BE49-F238E27FC236}">
                <a16:creationId xmlns:a16="http://schemas.microsoft.com/office/drawing/2014/main" id="{233E18A2-A4F7-04D8-EA71-5EEECAB32B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992" y="5160308"/>
            <a:ext cx="1831531" cy="1221020"/>
          </a:xfrm>
          <a:prstGeom prst="rect">
            <a:avLst/>
          </a:prstGeom>
        </p:spPr>
      </p:pic>
    </p:spTree>
    <p:extLst>
      <p:ext uri="{BB962C8B-B14F-4D97-AF65-F5344CB8AC3E}">
        <p14:creationId xmlns:p14="http://schemas.microsoft.com/office/powerpoint/2010/main" val="31141908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216</Words>
  <Application>Microsoft Office PowerPoint</Application>
  <PresentationFormat>画面に合わせる (4:3)</PresentationFormat>
  <Paragraphs>40</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ヒラギノ角ゴ Pro W3</vt:lpstr>
      <vt:lpstr>Arial</vt:lpstr>
      <vt:lpstr>Calibri</vt:lpstr>
      <vt:lpstr>Office ​​テーマ</vt:lpstr>
      <vt:lpstr>食事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熊本県教育旅行メニュー</dc:title>
  <dc:creator>kumamoto</dc:creator>
  <cp:lastModifiedBy>NTA098525004</cp:lastModifiedBy>
  <cp:revision>76</cp:revision>
  <cp:lastPrinted>2023-06-26T00:39:48Z</cp:lastPrinted>
  <dcterms:created xsi:type="dcterms:W3CDTF">2019-08-13T07:12:14Z</dcterms:created>
  <dcterms:modified xsi:type="dcterms:W3CDTF">2023-06-26T02:26:56Z</dcterms:modified>
</cp:coreProperties>
</file>