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9144000" cy="6858000" type="screen4x3"/>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CCFF"/>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1434"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276478" cy="337166"/>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7534" y="1"/>
            <a:ext cx="4276478" cy="337166"/>
          </a:xfrm>
          <a:prstGeom prst="rect">
            <a:avLst/>
          </a:prstGeom>
        </p:spPr>
        <p:txBody>
          <a:bodyPr vert="horz" lIns="90763" tIns="45382" rIns="90763" bIns="45382" rtlCol="0"/>
          <a:lstStyle>
            <a:lvl1pPr algn="r">
              <a:defRPr sz="1200"/>
            </a:lvl1pPr>
          </a:lstStyle>
          <a:p>
            <a:fld id="{95179985-85EF-4704-AFF2-E841BE8EAC7B}" type="datetimeFigureOut">
              <a:rPr kumimoji="1" lang="ja-JP" altLang="en-US" smtClean="0"/>
              <a:t>2025/2/6</a:t>
            </a:fld>
            <a:endParaRPr kumimoji="1" lang="ja-JP" altLang="en-US"/>
          </a:p>
        </p:txBody>
      </p:sp>
      <p:sp>
        <p:nvSpPr>
          <p:cNvPr id="4" name="フッター プレースホルダー 3"/>
          <p:cNvSpPr>
            <a:spLocks noGrp="1"/>
          </p:cNvSpPr>
          <p:nvPr>
            <p:ph type="ftr" sz="quarter" idx="2"/>
          </p:nvPr>
        </p:nvSpPr>
        <p:spPr>
          <a:xfrm>
            <a:off x="0" y="6397522"/>
            <a:ext cx="4276478" cy="337165"/>
          </a:xfrm>
          <a:prstGeom prst="rect">
            <a:avLst/>
          </a:prstGeom>
        </p:spPr>
        <p:txBody>
          <a:bodyPr vert="horz" lIns="90763" tIns="45382" rIns="90763" bIns="453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7534" y="6397522"/>
            <a:ext cx="4276478" cy="337165"/>
          </a:xfrm>
          <a:prstGeom prst="rect">
            <a:avLst/>
          </a:prstGeom>
        </p:spPr>
        <p:txBody>
          <a:bodyPr vert="horz" lIns="90763" tIns="45382" rIns="90763" bIns="45382" rtlCol="0" anchor="b"/>
          <a:lstStyle>
            <a:lvl1pPr algn="r">
              <a:defRPr sz="1200"/>
            </a:lvl1pPr>
          </a:lstStyle>
          <a:p>
            <a:fld id="{BF8D58BD-46A9-44DC-AF6A-AA2E391D87CE}" type="slidenum">
              <a:rPr kumimoji="1" lang="ja-JP" altLang="en-US" smtClean="0"/>
              <a:t>‹#›</a:t>
            </a:fld>
            <a:endParaRPr kumimoji="1" lang="ja-JP" altLang="en-US"/>
          </a:p>
        </p:txBody>
      </p:sp>
    </p:spTree>
    <p:extLst>
      <p:ext uri="{BB962C8B-B14F-4D97-AF65-F5344CB8AC3E}">
        <p14:creationId xmlns:p14="http://schemas.microsoft.com/office/powerpoint/2010/main" val="3893258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275981" cy="338204"/>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754" y="1"/>
            <a:ext cx="4275981" cy="338204"/>
          </a:xfrm>
          <a:prstGeom prst="rect">
            <a:avLst/>
          </a:prstGeom>
        </p:spPr>
        <p:txBody>
          <a:bodyPr vert="horz" lIns="90763" tIns="45382" rIns="90763" bIns="45382" rtlCol="0"/>
          <a:lstStyle>
            <a:lvl1pPr algn="r">
              <a:defRPr sz="1200"/>
            </a:lvl1pPr>
          </a:lstStyle>
          <a:p>
            <a:fld id="{8CDFA0F2-D71B-4A0D-A604-077564A64940}"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986159" y="3242039"/>
            <a:ext cx="7893996" cy="2652148"/>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397560"/>
            <a:ext cx="4275981" cy="338203"/>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754" y="6397560"/>
            <a:ext cx="4275981" cy="338203"/>
          </a:xfrm>
          <a:prstGeom prst="rect">
            <a:avLst/>
          </a:prstGeom>
        </p:spPr>
        <p:txBody>
          <a:bodyPr vert="horz" lIns="90763" tIns="45382" rIns="90763" bIns="45382" rtlCol="0" anchor="b"/>
          <a:lstStyle>
            <a:lvl1pPr algn="r">
              <a:defRPr sz="1200"/>
            </a:lvl1pPr>
          </a:lstStyle>
          <a:p>
            <a:fld id="{1F60C3D9-9C59-4CB7-88CD-8CA6558DEC17}" type="slidenum">
              <a:rPr kumimoji="1" lang="ja-JP" altLang="en-US" smtClean="0"/>
              <a:t>‹#›</a:t>
            </a:fld>
            <a:endParaRPr kumimoji="1" lang="ja-JP" altLang="en-US"/>
          </a:p>
        </p:txBody>
      </p:sp>
    </p:spTree>
    <p:extLst>
      <p:ext uri="{BB962C8B-B14F-4D97-AF65-F5344CB8AC3E}">
        <p14:creationId xmlns:p14="http://schemas.microsoft.com/office/powerpoint/2010/main" val="7793467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1A46D94-F8D5-4D2E-BE44-62CB66E05AC0}" type="slidenum">
              <a:rPr kumimoji="1" lang="ja-JP" altLang="en-US" smtClean="0"/>
              <a:t>1</a:t>
            </a:fld>
            <a:endParaRPr kumimoji="1" lang="ja-JP" altLang="en-US"/>
          </a:p>
        </p:txBody>
      </p:sp>
    </p:spTree>
    <p:extLst>
      <p:ext uri="{BB962C8B-B14F-4D97-AF65-F5344CB8AC3E}">
        <p14:creationId xmlns:p14="http://schemas.microsoft.com/office/powerpoint/2010/main" val="3092098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369775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337890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426591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2711375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57042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72181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267788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2616737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359385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2822483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85BF00D-ED99-41EB-BC87-9735ADF11EC8}" type="datetimeFigureOut">
              <a:rPr kumimoji="1" lang="ja-JP" altLang="en-US" smtClean="0"/>
              <a:t>2025/2/6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350512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BF00D-ED99-41EB-BC87-9735ADF11EC8}" type="datetimeFigureOut">
              <a:rPr kumimoji="1" lang="ja-JP" altLang="en-US" smtClean="0"/>
              <a:t>2025/2/6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F9178-6F40-4505-B444-31EB5B828F3F}" type="slidenum">
              <a:rPr kumimoji="1" lang="ja-JP" altLang="en-US" smtClean="0"/>
              <a:t>‹#›</a:t>
            </a:fld>
            <a:endParaRPr kumimoji="1" lang="ja-JP" altLang="en-US"/>
          </a:p>
        </p:txBody>
      </p:sp>
    </p:spTree>
    <p:extLst>
      <p:ext uri="{BB962C8B-B14F-4D97-AF65-F5344CB8AC3E}">
        <p14:creationId xmlns:p14="http://schemas.microsoft.com/office/powerpoint/2010/main" val="386718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mailto:kumamoto@mizunokagakukan.jp"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s://mizunokagakukan.jp/" TargetMode="External"/><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0576"/>
            <a:ext cx="1872208" cy="418058"/>
          </a:xfrm>
          <a:solidFill>
            <a:srgbClr val="0033CC"/>
          </a:solidFill>
          <a:ln>
            <a:solidFill>
              <a:srgbClr val="99CCFF"/>
            </a:solidFill>
          </a:ln>
        </p:spPr>
        <p:txBody>
          <a:bodyPr>
            <a:noAutofit/>
          </a:bodyPr>
          <a:lstStyle/>
          <a:p>
            <a:r>
              <a:rPr kumimoji="1" lang="ja-JP" altLang="en-US" sz="2800" dirty="0">
                <a:solidFill>
                  <a:schemeClr val="bg1"/>
                </a:solidFill>
              </a:rPr>
              <a:t>ＳＤＧｓ</a:t>
            </a:r>
          </a:p>
        </p:txBody>
      </p:sp>
      <p:sp>
        <p:nvSpPr>
          <p:cNvPr id="4" name="タイトル 1"/>
          <p:cNvSpPr txBox="1">
            <a:spLocks/>
          </p:cNvSpPr>
          <p:nvPr/>
        </p:nvSpPr>
        <p:spPr>
          <a:xfrm>
            <a:off x="1835696" y="-1"/>
            <a:ext cx="7308304" cy="42454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200" b="1" dirty="0">
                <a:solidFill>
                  <a:srgbClr val="0033CC"/>
                </a:solidFill>
              </a:rPr>
              <a:t>くまもとのおいしい水のひみつを知ろう（熊本市水の科学館）</a:t>
            </a:r>
          </a:p>
        </p:txBody>
      </p:sp>
      <p:sp>
        <p:nvSpPr>
          <p:cNvPr id="5" name="テキスト ボックス 4"/>
          <p:cNvSpPr txBox="1"/>
          <p:nvPr/>
        </p:nvSpPr>
        <p:spPr>
          <a:xfrm>
            <a:off x="28216" y="472241"/>
            <a:ext cx="9087568" cy="892552"/>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300" b="1" dirty="0"/>
              <a:t>熊本市の水道は、大正１３年の給水開始以来、水源のすべてに地下水を使用しています。人口５０万人以上の都市で、水道水のすべてが地下水というのは、熊本市以外にありません。水の科学館は、地下水とその地下水を１００％水源とする水道、水環境を守る下水道について関心を持っていただくための体験型学習施設です。体験を通しておいしい水のひみつを知り、水を大切にする心を育みましょう！</a:t>
            </a:r>
            <a:endParaRPr kumimoji="1" lang="en-US" altLang="ja-JP" sz="1300" b="1" dirty="0"/>
          </a:p>
        </p:txBody>
      </p:sp>
      <p:sp>
        <p:nvSpPr>
          <p:cNvPr id="10" name="テキスト ボックス 9"/>
          <p:cNvSpPr txBox="1"/>
          <p:nvPr/>
        </p:nvSpPr>
        <p:spPr>
          <a:xfrm>
            <a:off x="159980" y="5567645"/>
            <a:ext cx="7118638" cy="1200329"/>
          </a:xfrm>
          <a:prstGeom prst="rect">
            <a:avLst/>
          </a:prstGeom>
          <a:noFill/>
        </p:spPr>
        <p:txBody>
          <a:bodyPr wrap="square" rtlCol="0">
            <a:spAutoFit/>
          </a:bodyPr>
          <a:lstStyle/>
          <a:p>
            <a:r>
              <a:rPr kumimoji="1" lang="en-US" altLang="ja-JP" sz="1200" b="1" dirty="0"/>
              <a:t>【</a:t>
            </a:r>
            <a:r>
              <a:rPr kumimoji="1" lang="ja-JP" altLang="en-US" sz="1200" b="1" dirty="0"/>
              <a:t>受入期間</a:t>
            </a:r>
            <a:r>
              <a:rPr kumimoji="1" lang="en-US" altLang="ja-JP" sz="1200" b="1" dirty="0"/>
              <a:t>】</a:t>
            </a:r>
            <a:r>
              <a:rPr kumimoji="1" lang="ja-JP" altLang="en-US" sz="1200" b="1" dirty="0"/>
              <a:t>　　夏休み期間中を除く</a:t>
            </a:r>
            <a:endParaRPr kumimoji="1" lang="en-US" altLang="ja-JP" sz="1200" b="1" dirty="0"/>
          </a:p>
          <a:p>
            <a:r>
              <a:rPr kumimoji="1" lang="en-US" altLang="ja-JP" sz="1200" b="1" dirty="0"/>
              <a:t>【</a:t>
            </a:r>
            <a:r>
              <a:rPr kumimoji="1" lang="ja-JP" altLang="en-US" sz="1200" b="1" dirty="0"/>
              <a:t>受入人数</a:t>
            </a:r>
            <a:r>
              <a:rPr kumimoji="1" lang="en-US" altLang="ja-JP" sz="1200" b="1" dirty="0"/>
              <a:t>】</a:t>
            </a:r>
            <a:r>
              <a:rPr kumimoji="1" lang="ja-JP" altLang="en-US" sz="1200" b="1" dirty="0"/>
              <a:t>　　１６０人まで</a:t>
            </a:r>
            <a:endParaRPr kumimoji="1" lang="en-US" altLang="ja-JP" sz="1200" b="1" dirty="0"/>
          </a:p>
          <a:p>
            <a:r>
              <a:rPr lang="en-US" altLang="ja-JP" sz="1200" b="1" dirty="0"/>
              <a:t>【</a:t>
            </a:r>
            <a:r>
              <a:rPr lang="ja-JP" altLang="en-US" sz="1200" b="1" dirty="0"/>
              <a:t>料　　　金</a:t>
            </a:r>
            <a:r>
              <a:rPr lang="en-US" altLang="ja-JP" sz="1200" b="1" dirty="0"/>
              <a:t>】</a:t>
            </a:r>
            <a:r>
              <a:rPr lang="ja-JP" altLang="en-US" sz="1200" b="1" dirty="0"/>
              <a:t>　　無料　</a:t>
            </a:r>
            <a:endParaRPr kumimoji="1" lang="en-US" altLang="ja-JP" sz="1200" b="1" dirty="0"/>
          </a:p>
          <a:p>
            <a:r>
              <a:rPr kumimoji="1" lang="en-US" altLang="ja-JP" sz="1200" b="1" dirty="0"/>
              <a:t>【</a:t>
            </a:r>
            <a:r>
              <a:rPr kumimoji="1" lang="ja-JP" altLang="en-US" sz="1200" b="1" dirty="0"/>
              <a:t>申込・問合</a:t>
            </a:r>
            <a:r>
              <a:rPr lang="en-US" altLang="ja-JP" sz="1200" b="1" dirty="0"/>
              <a:t>】</a:t>
            </a:r>
            <a:r>
              <a:rPr lang="ja-JP" altLang="en-US" sz="1200" b="1" dirty="0"/>
              <a:t>　熊本市水の科学館　電話番号：</a:t>
            </a:r>
            <a:r>
              <a:rPr lang="en-US" altLang="ja-JP" sz="1200" b="1" dirty="0"/>
              <a:t>096-346-1100</a:t>
            </a:r>
            <a:r>
              <a:rPr lang="ja-JP" altLang="en-US" sz="1200" b="1" dirty="0"/>
              <a:t>／</a:t>
            </a:r>
            <a:r>
              <a:rPr lang="en-US" altLang="ja-JP" sz="1200" b="1" dirty="0"/>
              <a:t>FAX</a:t>
            </a:r>
            <a:r>
              <a:rPr lang="ja-JP" altLang="en-US" sz="1200" b="1" dirty="0"/>
              <a:t>番号：</a:t>
            </a:r>
            <a:r>
              <a:rPr lang="en-US" altLang="ja-JP" sz="1200" b="1" dirty="0"/>
              <a:t>096-343-2624</a:t>
            </a:r>
          </a:p>
          <a:p>
            <a:r>
              <a:rPr lang="ja-JP" altLang="en-US" sz="1200" b="1" dirty="0"/>
              <a:t>　　　　　　　　　メールアドレス：</a:t>
            </a:r>
            <a:r>
              <a:rPr lang="en-US" altLang="ja-JP" sz="1200" b="1" dirty="0">
                <a:solidFill>
                  <a:srgbClr val="0070C0"/>
                </a:solidFill>
                <a:hlinkClick r:id="rId3">
                  <a:extLst>
                    <a:ext uri="{A12FA001-AC4F-418D-AE19-62706E023703}">
                      <ahyp:hlinkClr xmlns:ahyp="http://schemas.microsoft.com/office/drawing/2018/hyperlinkcolor" val="tx"/>
                    </a:ext>
                  </a:extLst>
                </a:hlinkClick>
              </a:rPr>
              <a:t>kumamoto@mizunokagakukan.jp</a:t>
            </a:r>
            <a:endParaRPr lang="en-US" altLang="ja-JP" sz="1200" b="1" dirty="0">
              <a:solidFill>
                <a:srgbClr val="0070C0"/>
              </a:solidFill>
            </a:endParaRPr>
          </a:p>
          <a:p>
            <a:r>
              <a:rPr lang="en-US" altLang="ja-JP" sz="1200" b="1" dirty="0"/>
              <a:t>【</a:t>
            </a:r>
            <a:r>
              <a:rPr lang="ja-JP" altLang="en-US" sz="1200" b="1" dirty="0"/>
              <a:t>ホームページ</a:t>
            </a:r>
            <a:r>
              <a:rPr lang="en-US" altLang="ja-JP" sz="1200" b="1" dirty="0"/>
              <a:t>】</a:t>
            </a:r>
            <a:r>
              <a:rPr lang="ja-JP" altLang="en-US" sz="1200" b="1" dirty="0"/>
              <a:t>　</a:t>
            </a:r>
            <a:r>
              <a:rPr lang="en-US" altLang="ja-JP" sz="1200" b="1" i="0" u="sng" strike="noStrike" dirty="0">
                <a:solidFill>
                  <a:srgbClr val="0070C0"/>
                </a:solidFill>
                <a:effectLst/>
                <a:latin typeface="+mj-lt"/>
                <a:ea typeface="ＭＳ Ｐゴシック" panose="020B0600070205080204" pitchFamily="50" charset="-128"/>
                <a:hlinkClick r:id="rId4">
                  <a:extLst>
                    <a:ext uri="{A12FA001-AC4F-418D-AE19-62706E023703}">
                      <ahyp:hlinkClr xmlns:ahyp="http://schemas.microsoft.com/office/drawing/2018/hyperlinkcolor" val="tx"/>
                    </a:ext>
                  </a:extLst>
                </a:hlinkClick>
              </a:rPr>
              <a:t>https://mizunokagakukan.jp/</a:t>
            </a:r>
            <a:r>
              <a:rPr lang="en-US" altLang="ja-JP" sz="1200" b="1" dirty="0">
                <a:solidFill>
                  <a:srgbClr val="0070C0"/>
                </a:solidFill>
                <a:latin typeface="+mj-lt"/>
              </a:rPr>
              <a:t> </a:t>
            </a:r>
          </a:p>
        </p:txBody>
      </p:sp>
      <p:sp>
        <p:nvSpPr>
          <p:cNvPr id="15" name="テキスト ボックス 14"/>
          <p:cNvSpPr txBox="1"/>
          <p:nvPr/>
        </p:nvSpPr>
        <p:spPr>
          <a:xfrm>
            <a:off x="99809" y="1512123"/>
            <a:ext cx="4831816" cy="3293209"/>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solidFill>
                  <a:srgbClr val="0033CC"/>
                </a:solidFill>
              </a:rPr>
              <a:t>■プログラム内容（６０分）</a:t>
            </a:r>
            <a:r>
              <a:rPr kumimoji="1" lang="ja-JP" altLang="en-US" sz="1200" b="1" dirty="0">
                <a:solidFill>
                  <a:srgbClr val="0033CC"/>
                </a:solidFill>
              </a:rPr>
              <a:t>　</a:t>
            </a:r>
            <a:r>
              <a:rPr kumimoji="1" lang="en-US" altLang="ja-JP" sz="1200" b="1" dirty="0">
                <a:solidFill>
                  <a:srgbClr val="0033CC"/>
                </a:solidFill>
              </a:rPr>
              <a:t>※</a:t>
            </a:r>
            <a:r>
              <a:rPr lang="ja-JP" altLang="en-US" sz="1200" b="1" dirty="0">
                <a:solidFill>
                  <a:srgbClr val="0033CC"/>
                </a:solidFill>
              </a:rPr>
              <a:t>実施時間はご相談に応じます</a:t>
            </a:r>
            <a:endParaRPr kumimoji="1" lang="en-US" altLang="ja-JP" sz="1200" b="1" dirty="0">
              <a:solidFill>
                <a:srgbClr val="0033CC"/>
              </a:solidFill>
            </a:endParaRPr>
          </a:p>
          <a:p>
            <a:r>
              <a:rPr lang="ja-JP" altLang="en-US" sz="1200" b="1" kern="100" dirty="0">
                <a:effectLst/>
                <a:latin typeface="+mn-ea"/>
                <a:cs typeface="Times New Roman" panose="02020603050405020304" pitchFamily="18" charset="0"/>
              </a:rPr>
              <a:t>〇科学館職員が館内をご案内いたします！</a:t>
            </a:r>
            <a:endParaRPr lang="en-US" altLang="ja-JP" sz="1200" b="1" kern="100" dirty="0">
              <a:effectLst/>
              <a:latin typeface="+mn-ea"/>
              <a:cs typeface="Times New Roman" panose="02020603050405020304" pitchFamily="18" charset="0"/>
            </a:endParaRPr>
          </a:p>
          <a:p>
            <a:r>
              <a:rPr lang="ja-JP" altLang="en-US" sz="1200" b="1" kern="100" dirty="0">
                <a:effectLst/>
                <a:latin typeface="+mn-ea"/>
                <a:cs typeface="Times New Roman" panose="02020603050405020304" pitchFamily="18" charset="0"/>
              </a:rPr>
              <a:t>　　①研修ホール（</a:t>
            </a:r>
            <a:r>
              <a:rPr lang="en-US" altLang="ja-JP" sz="1200" b="1" kern="100" dirty="0">
                <a:effectLst/>
                <a:latin typeface="+mn-ea"/>
                <a:cs typeface="Times New Roman" panose="02020603050405020304" pitchFamily="18" charset="0"/>
              </a:rPr>
              <a:t>20</a:t>
            </a:r>
            <a:r>
              <a:rPr lang="ja-JP" altLang="en-US" sz="1200" b="1" kern="100" dirty="0">
                <a:effectLst/>
                <a:latin typeface="+mn-ea"/>
                <a:cs typeface="Times New Roman" panose="02020603050405020304" pitchFamily="18" charset="0"/>
              </a:rPr>
              <a:t>分）</a:t>
            </a:r>
            <a:endParaRPr lang="en-US" altLang="ja-JP" sz="1200" b="1" kern="100" dirty="0">
              <a:effectLst/>
              <a:latin typeface="+mn-ea"/>
              <a:cs typeface="Times New Roman" panose="02020603050405020304" pitchFamily="18" charset="0"/>
            </a:endParaRPr>
          </a:p>
          <a:p>
            <a:r>
              <a:rPr lang="ja-JP" altLang="en-US" sz="1200" b="1" kern="100" dirty="0">
                <a:latin typeface="+mn-ea"/>
                <a:cs typeface="Times New Roman" panose="02020603050405020304" pitchFamily="18" charset="0"/>
              </a:rPr>
              <a:t>　　　　</a:t>
            </a:r>
            <a:r>
              <a:rPr lang="ja-JP" altLang="en-US" sz="1200" b="1" kern="100" dirty="0">
                <a:effectLst/>
                <a:latin typeface="+mn-ea"/>
                <a:cs typeface="Times New Roman" panose="02020603050405020304" pitchFamily="18" charset="0"/>
              </a:rPr>
              <a:t>（水に関する</a:t>
            </a:r>
            <a:r>
              <a:rPr lang="en-US" altLang="ja-JP" sz="1200" b="1" kern="100" dirty="0">
                <a:effectLst/>
                <a:latin typeface="+mn-ea"/>
                <a:cs typeface="Times New Roman" panose="02020603050405020304" pitchFamily="18" charset="0"/>
              </a:rPr>
              <a:t>DVD</a:t>
            </a:r>
            <a:r>
              <a:rPr lang="ja-JP" altLang="en-US" sz="1200" b="1" kern="100" dirty="0">
                <a:effectLst/>
                <a:latin typeface="+mn-ea"/>
                <a:cs typeface="Times New Roman" panose="02020603050405020304" pitchFamily="18" charset="0"/>
              </a:rPr>
              <a:t>の上映、〇</a:t>
            </a:r>
            <a:r>
              <a:rPr lang="en-US" altLang="ja-JP" sz="1200" b="1" kern="100" dirty="0">
                <a:effectLst/>
                <a:latin typeface="+mn-ea"/>
                <a:cs typeface="Times New Roman" panose="02020603050405020304" pitchFamily="18" charset="0"/>
              </a:rPr>
              <a:t>×</a:t>
            </a:r>
            <a:r>
              <a:rPr lang="ja-JP" altLang="en-US" sz="1200" b="1" kern="100" dirty="0">
                <a:effectLst/>
                <a:latin typeface="+mn-ea"/>
                <a:cs typeface="Times New Roman" panose="02020603050405020304" pitchFamily="18" charset="0"/>
              </a:rPr>
              <a:t>水クイズで楽しく学習）</a:t>
            </a:r>
            <a:endParaRPr lang="en-US" altLang="ja-JP" sz="1200" b="1" kern="100" dirty="0">
              <a:effectLst/>
              <a:latin typeface="+mn-ea"/>
              <a:cs typeface="Times New Roman" panose="02020603050405020304" pitchFamily="18" charset="0"/>
            </a:endParaRPr>
          </a:p>
          <a:p>
            <a:r>
              <a:rPr lang="ja-JP" altLang="en-US" sz="1200" b="1" kern="100" dirty="0">
                <a:latin typeface="+mn-ea"/>
                <a:cs typeface="Times New Roman" panose="02020603050405020304" pitchFamily="18" charset="0"/>
              </a:rPr>
              <a:t>　　　　　　↓</a:t>
            </a:r>
            <a:endParaRPr lang="en-US" altLang="ja-JP" sz="1200" b="1" kern="100" dirty="0">
              <a:effectLst/>
              <a:latin typeface="+mn-ea"/>
              <a:cs typeface="Times New Roman" panose="02020603050405020304" pitchFamily="18" charset="0"/>
            </a:endParaRPr>
          </a:p>
          <a:p>
            <a:r>
              <a:rPr lang="ja-JP" altLang="en-US" sz="1200" b="1" kern="100" dirty="0">
                <a:latin typeface="+mn-ea"/>
                <a:cs typeface="Times New Roman" panose="02020603050405020304" pitchFamily="18" charset="0"/>
              </a:rPr>
              <a:t>　　②展示フロア（</a:t>
            </a:r>
            <a:r>
              <a:rPr lang="en-US" altLang="ja-JP" sz="1200" b="1" kern="100" dirty="0">
                <a:latin typeface="+mn-ea"/>
                <a:cs typeface="Times New Roman" panose="02020603050405020304" pitchFamily="18" charset="0"/>
              </a:rPr>
              <a:t>20</a:t>
            </a:r>
            <a:r>
              <a:rPr lang="ja-JP" altLang="en-US" sz="1200" b="1" kern="100" dirty="0">
                <a:latin typeface="+mn-ea"/>
                <a:cs typeface="Times New Roman" panose="02020603050405020304" pitchFamily="18" charset="0"/>
              </a:rPr>
              <a:t>分）</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（「地下水」「水道」「下水道」などの説明や体験）</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・熊本の水と食やくらしなどを紹介し、水道水源１００％</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地下水の魅力を学ぶ</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・１人１日あたりの生活用水使用量を学ぶ</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・おいしい地下水になるひみつを学ぶ</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・汚れた水がきれいになるしくみを体験</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③水の実験室（</a:t>
            </a:r>
            <a:r>
              <a:rPr lang="en-US" altLang="ja-JP" sz="1200" b="1" kern="100" dirty="0">
                <a:latin typeface="+mn-ea"/>
                <a:cs typeface="Times New Roman" panose="02020603050405020304" pitchFamily="18" charset="0"/>
              </a:rPr>
              <a:t>20</a:t>
            </a:r>
            <a:r>
              <a:rPr lang="ja-JP" altLang="en-US" sz="1200" b="1" kern="100" dirty="0">
                <a:latin typeface="+mn-ea"/>
                <a:cs typeface="Times New Roman" panose="02020603050405020304" pitchFamily="18" charset="0"/>
              </a:rPr>
              <a:t>分）</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（水に関する不思議な実験を体験）</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専門の実験指導員が科学実験を行います。生徒のみなさん</a:t>
            </a:r>
            <a:endParaRPr lang="en-US" altLang="ja-JP" sz="1200" b="1" kern="100" dirty="0">
              <a:latin typeface="+mn-ea"/>
              <a:cs typeface="Times New Roman" panose="02020603050405020304" pitchFamily="18" charset="0"/>
            </a:endParaRPr>
          </a:p>
          <a:p>
            <a:r>
              <a:rPr lang="ja-JP" altLang="en-US" sz="1200" b="1" kern="100" dirty="0">
                <a:latin typeface="+mn-ea"/>
                <a:cs typeface="Times New Roman" panose="02020603050405020304" pitchFamily="18" charset="0"/>
              </a:rPr>
              <a:t>　　　　も「浮沈子」や「トルネード」の実験が体験できます　</a:t>
            </a:r>
            <a:endParaRPr lang="en-US" altLang="ja-JP" sz="1200" b="1" kern="100" dirty="0">
              <a:effectLst/>
              <a:latin typeface="+mn-ea"/>
              <a:cs typeface="Times New Roman" panose="02020603050405020304" pitchFamily="18" charset="0"/>
            </a:endParaRPr>
          </a:p>
        </p:txBody>
      </p:sp>
      <p:sp>
        <p:nvSpPr>
          <p:cNvPr id="17" name="テキスト ボックス 16"/>
          <p:cNvSpPr txBox="1"/>
          <p:nvPr/>
        </p:nvSpPr>
        <p:spPr>
          <a:xfrm>
            <a:off x="5032122" y="2981799"/>
            <a:ext cx="1841578" cy="1138773"/>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solidFill>
                  <a:srgbClr val="0033CC"/>
                </a:solidFill>
              </a:rPr>
              <a:t>■学習のポイント</a:t>
            </a:r>
            <a:endParaRPr kumimoji="1" lang="en-US" altLang="ja-JP" sz="1600" b="1" dirty="0">
              <a:solidFill>
                <a:srgbClr val="0033CC"/>
              </a:solidFill>
            </a:endParaRPr>
          </a:p>
          <a:p>
            <a:r>
              <a:rPr kumimoji="1" lang="ja-JP" altLang="en-US" sz="1200" b="1" dirty="0">
                <a:solidFill>
                  <a:schemeClr val="tx1"/>
                </a:solidFill>
              </a:rPr>
              <a:t>・熊本の地下水と水循環</a:t>
            </a:r>
            <a:endParaRPr kumimoji="1" lang="en-US" altLang="ja-JP" sz="1200" b="1" dirty="0">
              <a:solidFill>
                <a:schemeClr val="tx1"/>
              </a:solidFill>
            </a:endParaRPr>
          </a:p>
          <a:p>
            <a:r>
              <a:rPr kumimoji="1" lang="ja-JP" altLang="en-US" sz="1200" b="1" dirty="0">
                <a:solidFill>
                  <a:schemeClr val="tx1"/>
                </a:solidFill>
              </a:rPr>
              <a:t>・水と環境問題（</a:t>
            </a:r>
            <a:r>
              <a:rPr kumimoji="1" lang="en-US" altLang="ja-JP" sz="1200" b="1" dirty="0">
                <a:solidFill>
                  <a:schemeClr val="tx1"/>
                </a:solidFill>
              </a:rPr>
              <a:t>SDGs</a:t>
            </a:r>
            <a:r>
              <a:rPr kumimoji="1" lang="ja-JP" altLang="en-US" sz="1200" b="1" dirty="0">
                <a:solidFill>
                  <a:schemeClr val="tx1"/>
                </a:solidFill>
              </a:rPr>
              <a:t>）</a:t>
            </a:r>
            <a:endParaRPr kumimoji="1" lang="en-US" altLang="ja-JP" sz="1200" b="1" dirty="0">
              <a:solidFill>
                <a:schemeClr val="tx1"/>
              </a:solidFill>
            </a:endParaRPr>
          </a:p>
          <a:p>
            <a:r>
              <a:rPr lang="ja-JP" altLang="en-US" sz="1200" b="1" dirty="0">
                <a:solidFill>
                  <a:schemeClr val="tx1"/>
                </a:solidFill>
              </a:rPr>
              <a:t>・水の性質と科学</a:t>
            </a:r>
            <a:endParaRPr lang="en-US" altLang="ja-JP" sz="1200" b="1" dirty="0">
              <a:solidFill>
                <a:schemeClr val="tx1"/>
              </a:solidFill>
            </a:endParaRPr>
          </a:p>
          <a:p>
            <a:endParaRPr kumimoji="1" lang="en-US" altLang="ja-JP" sz="1600" b="1" dirty="0">
              <a:solidFill>
                <a:srgbClr val="0033CC"/>
              </a:solidFill>
            </a:endParaRPr>
          </a:p>
        </p:txBody>
      </p:sp>
      <p:sp>
        <p:nvSpPr>
          <p:cNvPr id="19" name="テキスト ボックス 18"/>
          <p:cNvSpPr txBox="1"/>
          <p:nvPr/>
        </p:nvSpPr>
        <p:spPr>
          <a:xfrm>
            <a:off x="5019702" y="4333473"/>
            <a:ext cx="4001140" cy="1446550"/>
          </a:xfrm>
          <a:prstGeom prst="rect">
            <a:avLst/>
          </a:prstGeom>
          <a:ln w="31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solidFill>
                  <a:srgbClr val="0033CC"/>
                </a:solidFill>
              </a:rPr>
              <a:t>■</a:t>
            </a:r>
            <a:r>
              <a:rPr lang="ja-JP" altLang="en-US" sz="1600" b="1" dirty="0">
                <a:solidFill>
                  <a:srgbClr val="0033CC"/>
                </a:solidFill>
              </a:rPr>
              <a:t>おすすめポイント</a:t>
            </a:r>
            <a:endParaRPr kumimoji="1" lang="en-US" altLang="ja-JP" sz="1600" b="1" dirty="0">
              <a:solidFill>
                <a:srgbClr val="0033CC"/>
              </a:solidFill>
            </a:endParaRPr>
          </a:p>
          <a:p>
            <a:r>
              <a:rPr lang="ja-JP" altLang="en-US" sz="1200" b="1" dirty="0"/>
              <a:t>・熊本駅や熊本城から車で２５分</a:t>
            </a:r>
            <a:endParaRPr lang="en-US" altLang="ja-JP" sz="1200" b="1" dirty="0"/>
          </a:p>
          <a:p>
            <a:r>
              <a:rPr lang="ja-JP" altLang="en-US" sz="1200" b="1" dirty="0"/>
              <a:t>・入館無料、駐車場無料</a:t>
            </a:r>
            <a:endParaRPr lang="en-US" altLang="ja-JP" sz="1200" b="1" dirty="0"/>
          </a:p>
          <a:p>
            <a:r>
              <a:rPr lang="ja-JP" altLang="en-US" sz="1200" b="1" dirty="0"/>
              <a:t>・昼食会場として、隣接の「八景水谷公園」を利用いただ</a:t>
            </a:r>
            <a:endParaRPr lang="en-US" altLang="ja-JP" sz="1200" b="1" dirty="0"/>
          </a:p>
          <a:p>
            <a:r>
              <a:rPr lang="ja-JP" altLang="en-US" sz="1200" b="1" dirty="0"/>
              <a:t>　けます</a:t>
            </a:r>
            <a:endParaRPr lang="en-US" altLang="ja-JP" sz="1200" b="1" dirty="0"/>
          </a:p>
          <a:p>
            <a:r>
              <a:rPr lang="ja-JP" altLang="en-US" sz="1200" b="1" dirty="0"/>
              <a:t>・雨の日も安心！雨の日等は、昼食会場として研修ホール</a:t>
            </a:r>
            <a:endParaRPr lang="en-US" altLang="ja-JP" sz="1200" b="1" dirty="0"/>
          </a:p>
          <a:p>
            <a:r>
              <a:rPr lang="ja-JP" altLang="en-US" sz="1200" b="1" dirty="0"/>
              <a:t>　や「ひさし」のある中池周りをご利用いただけます　</a:t>
            </a:r>
            <a:endParaRPr lang="en-US" altLang="ja-JP" sz="1200" b="1" dirty="0"/>
          </a:p>
        </p:txBody>
      </p:sp>
      <p:pic>
        <p:nvPicPr>
          <p:cNvPr id="3" name="図 2">
            <a:extLst>
              <a:ext uri="{FF2B5EF4-FFF2-40B4-BE49-F238E27FC236}">
                <a16:creationId xmlns:a16="http://schemas.microsoft.com/office/drawing/2014/main" id="{F376C081-6F29-5D93-0922-62F30E1475E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74467" y="1395725"/>
            <a:ext cx="1975716" cy="1481788"/>
          </a:xfrm>
          <a:prstGeom prst="rect">
            <a:avLst/>
          </a:prstGeom>
          <a:ln>
            <a:noFill/>
          </a:ln>
          <a:effectLst>
            <a:softEdge rad="112500"/>
          </a:effectLst>
        </p:spPr>
      </p:pic>
      <p:pic>
        <p:nvPicPr>
          <p:cNvPr id="7" name="図 6">
            <a:extLst>
              <a:ext uri="{FF2B5EF4-FFF2-40B4-BE49-F238E27FC236}">
                <a16:creationId xmlns:a16="http://schemas.microsoft.com/office/drawing/2014/main" id="{78DF86E5-CD30-0D4D-BCB3-C42D0E319B2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92244" y="2857958"/>
            <a:ext cx="1975719" cy="1481788"/>
          </a:xfrm>
          <a:prstGeom prst="rect">
            <a:avLst/>
          </a:prstGeom>
          <a:ln>
            <a:noFill/>
          </a:ln>
          <a:effectLst>
            <a:softEdge rad="112500"/>
          </a:effectLst>
        </p:spPr>
      </p:pic>
      <p:pic>
        <p:nvPicPr>
          <p:cNvPr id="1026" name="Picture 2" descr="「SDGs 6.安全な水とトイレを世界中に」の国内・世界の取り組み事例">
            <a:extLst>
              <a:ext uri="{FF2B5EF4-FFF2-40B4-BE49-F238E27FC236}">
                <a16:creationId xmlns:a16="http://schemas.microsoft.com/office/drawing/2014/main" id="{65A6D741-998A-4F16-0BF9-FF78A57CE30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64871" y="5992924"/>
            <a:ext cx="727373" cy="727373"/>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descr="空港にいる人たち&#10;&#10;中程度の精度で自動的に生成された説明">
            <a:extLst>
              <a:ext uri="{FF2B5EF4-FFF2-40B4-BE49-F238E27FC236}">
                <a16:creationId xmlns:a16="http://schemas.microsoft.com/office/drawing/2014/main" id="{A848CE08-866B-159F-823A-F756ED89461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72475" y="1395726"/>
            <a:ext cx="1975718" cy="1481788"/>
          </a:xfrm>
          <a:prstGeom prst="rect">
            <a:avLst/>
          </a:prstGeom>
          <a:ln>
            <a:noFill/>
          </a:ln>
          <a:effectLst>
            <a:softEdge rad="112500"/>
          </a:effectLst>
        </p:spPr>
      </p:pic>
      <p:pic>
        <p:nvPicPr>
          <p:cNvPr id="12" name="図 11" descr="家の庭&#10;&#10;自動的に生成された説明">
            <a:extLst>
              <a:ext uri="{FF2B5EF4-FFF2-40B4-BE49-F238E27FC236}">
                <a16:creationId xmlns:a16="http://schemas.microsoft.com/office/drawing/2014/main" id="{DAB9D6E0-B27A-6AB1-6120-4ABB93BF4CD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896580" y="4893972"/>
            <a:ext cx="1655904" cy="1241927"/>
          </a:xfrm>
          <a:prstGeom prst="ellipse">
            <a:avLst/>
          </a:prstGeom>
          <a:ln>
            <a:noFill/>
          </a:ln>
          <a:effectLst>
            <a:softEdge rad="112500"/>
          </a:effectLst>
        </p:spPr>
      </p:pic>
    </p:spTree>
    <p:extLst>
      <p:ext uri="{BB962C8B-B14F-4D97-AF65-F5344CB8AC3E}">
        <p14:creationId xmlns:p14="http://schemas.microsoft.com/office/powerpoint/2010/main" val="15286663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1186</TotalTime>
  <Words>441</Words>
  <Application>Microsoft Office PowerPoint</Application>
  <PresentationFormat>画面に合わせる (4:3)</PresentationFormat>
  <Paragraphs>38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Office ​​テーマ</vt:lpstr>
      <vt:lpstr>ＳＤＧｓ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熊本県教育旅行メニュー</dc:title>
  <dc:creator>kumamoto</dc:creator>
  <cp:lastModifiedBy>Tachibana</cp:lastModifiedBy>
  <cp:revision>99</cp:revision>
  <cp:lastPrinted>2025-02-05T05:26:38Z</cp:lastPrinted>
  <dcterms:created xsi:type="dcterms:W3CDTF">2019-08-13T07:12:14Z</dcterms:created>
  <dcterms:modified xsi:type="dcterms:W3CDTF">2025-02-06T02:57:30Z</dcterms:modified>
</cp:coreProperties>
</file>