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
  </p:notesMasterIdLst>
  <p:sldIdLst>
    <p:sldId id="256" r:id="rId2"/>
  </p:sldIdLst>
  <p:sldSz cx="9144000" cy="6858000" type="screen4x3"/>
  <p:notesSz cx="9926638" cy="67976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 roundtripDataSignature="AMtx7mgnpqof42l74RDKFoBQj7SFjXMnp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1278"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customschemas.google.com/relationships/presentationmetadata" Target="metadata"/><Relationship Id="rId3"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11" Type="http://schemas.openxmlformats.org/officeDocument/2006/relationships/theme" Target="theme/theme1.xml"/><Relationship Id="rId10" Type="http://schemas.openxmlformats.org/officeDocument/2006/relationships/viewProps" Target="viewProps.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654750" y="509825"/>
            <a:ext cx="6618075" cy="2549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92650" y="3228875"/>
            <a:ext cx="7941300" cy="305895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992650" y="3228875"/>
            <a:ext cx="7941300" cy="3058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263900" y="509588"/>
            <a:ext cx="3398838" cy="25495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11"/>
        <p:cNvGrpSpPr/>
        <p:nvPr/>
      </p:nvGrpSpPr>
      <p:grpSpPr>
        <a:xfrm>
          <a:off x="0" y="0"/>
          <a:ext cx="0" cy="0"/>
          <a:chOff x="0" y="0"/>
          <a:chExt cx="0" cy="0"/>
        </a:xfrm>
      </p:grpSpPr>
      <p:sp>
        <p:nvSpPr>
          <p:cNvPr id="12" name="Google Shape;1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 name="Google Shape;1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タイトルと&#10;縦書きテキスト" type="vertTx">
  <p:cSld name="VERTICAL_TEXT">
    <p:spTree>
      <p:nvGrpSpPr>
        <p:cNvPr id="1" name="Shape 68"/>
        <p:cNvGrpSpPr/>
        <p:nvPr/>
      </p:nvGrpSpPr>
      <p:grpSpPr>
        <a:xfrm>
          <a:off x="0" y="0"/>
          <a:ext cx="0" cy="0"/>
          <a:chOff x="0" y="0"/>
          <a:chExt cx="0" cy="0"/>
        </a:xfrm>
      </p:grpSpPr>
      <p:sp>
        <p:nvSpPr>
          <p:cNvPr id="69" name="Google Shape;69;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3"/>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74"/>
        <p:cNvGrpSpPr/>
        <p:nvPr/>
      </p:nvGrpSpPr>
      <p:grpSpPr>
        <a:xfrm>
          <a:off x="0" y="0"/>
          <a:ext cx="0" cy="0"/>
          <a:chOff x="0" y="0"/>
          <a:chExt cx="0" cy="0"/>
        </a:xfrm>
      </p:grpSpPr>
      <p:sp>
        <p:nvSpPr>
          <p:cNvPr id="75" name="Google Shape;75;p14"/>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4"/>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17"/>
        <p:cNvGrpSpPr/>
        <p:nvPr/>
      </p:nvGrpSpPr>
      <p:grpSpPr>
        <a:xfrm>
          <a:off x="0" y="0"/>
          <a:ext cx="0" cy="0"/>
          <a:chOff x="0" y="0"/>
          <a:chExt cx="0" cy="0"/>
        </a:xfrm>
      </p:grpSpPr>
      <p:sp>
        <p:nvSpPr>
          <p:cNvPr id="18" name="Google Shape;18;p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0" name="Google Shape;2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26" name="Google Shape;26;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2" name="Google Shape;32;p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3" name="Google Shape;33;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9" name="Google Shape;39;p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0" name="Google Shape;40;p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1" name="Google Shape;41;p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2" name="Google Shape;42;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50"/>
        <p:cNvGrpSpPr/>
        <p:nvPr/>
      </p:nvGrpSpPr>
      <p:grpSpPr>
        <a:xfrm>
          <a:off x="0" y="0"/>
          <a:ext cx="0" cy="0"/>
          <a:chOff x="0" y="0"/>
          <a:chExt cx="0" cy="0"/>
        </a:xfrm>
      </p:grpSpPr>
      <p:sp>
        <p:nvSpPr>
          <p:cNvPr id="51" name="Google Shape;51;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付きの&#10;コンテンツ" type="objTx">
  <p:cSld name="OBJECT_WITH_CAPTION_TEXT">
    <p:spTree>
      <p:nvGrpSpPr>
        <p:cNvPr id="1" name="Shape 54"/>
        <p:cNvGrpSpPr/>
        <p:nvPr/>
      </p:nvGrpSpPr>
      <p:grpSpPr>
        <a:xfrm>
          <a:off x="0" y="0"/>
          <a:ext cx="0" cy="0"/>
          <a:chOff x="0" y="0"/>
          <a:chExt cx="0" cy="0"/>
        </a:xfrm>
      </p:grpSpPr>
      <p:sp>
        <p:nvSpPr>
          <p:cNvPr id="55" name="Google Shape;55;p1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1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61"/>
        <p:cNvGrpSpPr/>
        <p:nvPr/>
      </p:nvGrpSpPr>
      <p:grpSpPr>
        <a:xfrm>
          <a:off x="0" y="0"/>
          <a:ext cx="0" cy="0"/>
          <a:chOff x="0" y="0"/>
          <a:chExt cx="0" cy="0"/>
        </a:xfrm>
      </p:grpSpPr>
      <p:sp>
        <p:nvSpPr>
          <p:cNvPr id="62" name="Google Shape;62;p1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title"/>
          </p:nvPr>
        </p:nvSpPr>
        <p:spPr>
          <a:xfrm>
            <a:off x="7877" y="22118"/>
            <a:ext cx="2644909" cy="418058"/>
          </a:xfrm>
          <a:prstGeom prst="rect">
            <a:avLst/>
          </a:prstGeom>
          <a:solidFill>
            <a:schemeClr val="accent2"/>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2800"/>
              <a:buFont typeface="Calibri"/>
              <a:buNone/>
            </a:pPr>
            <a:r>
              <a:rPr lang="en-US" altLang="ja-JP" sz="2800" dirty="0">
                <a:solidFill>
                  <a:schemeClr val="lt1"/>
                </a:solidFill>
              </a:rPr>
              <a:t>SDGS</a:t>
            </a:r>
            <a:r>
              <a:rPr lang="ja-JP" sz="2800" dirty="0">
                <a:solidFill>
                  <a:schemeClr val="lt1"/>
                </a:solidFill>
              </a:rPr>
              <a:t>体験学習</a:t>
            </a:r>
            <a:endParaRPr sz="2800" dirty="0">
              <a:solidFill>
                <a:schemeClr val="lt1"/>
              </a:solidFill>
            </a:endParaRPr>
          </a:p>
        </p:txBody>
      </p:sp>
      <p:sp>
        <p:nvSpPr>
          <p:cNvPr id="85" name="Google Shape;85;p1"/>
          <p:cNvSpPr txBox="1"/>
          <p:nvPr/>
        </p:nvSpPr>
        <p:spPr>
          <a:xfrm>
            <a:off x="2385920" y="12922"/>
            <a:ext cx="6702295" cy="41805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800"/>
              <a:buFont typeface="Calibri"/>
              <a:buNone/>
            </a:pPr>
            <a:r>
              <a:rPr lang="ja-JP" sz="2800" dirty="0">
                <a:solidFill>
                  <a:schemeClr val="accent2"/>
                </a:solidFill>
                <a:latin typeface="Calibri"/>
                <a:ea typeface="Calibri"/>
                <a:cs typeface="Calibri"/>
                <a:sym typeface="Calibri"/>
              </a:rPr>
              <a:t>阿蘇</a:t>
            </a:r>
            <a:r>
              <a:rPr lang="ja-JP" altLang="en-US" sz="2800" dirty="0">
                <a:solidFill>
                  <a:schemeClr val="accent2"/>
                </a:solidFill>
                <a:latin typeface="Calibri"/>
                <a:ea typeface="Calibri"/>
                <a:cs typeface="Calibri"/>
                <a:sym typeface="Calibri"/>
              </a:rPr>
              <a:t>牧野ライド </a:t>
            </a:r>
            <a:endParaRPr sz="2800" dirty="0">
              <a:solidFill>
                <a:schemeClr val="accent2"/>
              </a:solidFill>
              <a:latin typeface="Calibri"/>
              <a:ea typeface="Calibri"/>
              <a:cs typeface="Calibri"/>
              <a:sym typeface="Calibri"/>
            </a:endParaRPr>
          </a:p>
        </p:txBody>
      </p:sp>
      <p:sp>
        <p:nvSpPr>
          <p:cNvPr id="86" name="Google Shape;86;p1"/>
          <p:cNvSpPr txBox="1"/>
          <p:nvPr/>
        </p:nvSpPr>
        <p:spPr>
          <a:xfrm>
            <a:off x="-23629" y="534418"/>
            <a:ext cx="9144600" cy="156962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algn="l" fontAlgn="base"/>
            <a:r>
              <a:rPr lang="ja-JP" altLang="en-US" sz="1600" b="1" i="0" dirty="0">
                <a:solidFill>
                  <a:srgbClr val="583010"/>
                </a:solidFill>
                <a:effectLst/>
                <a:latin typeface="Noto Sans Japanese"/>
              </a:rPr>
              <a:t>阿蘇の草原を満喫できる</a:t>
            </a:r>
            <a:br>
              <a:rPr lang="ja-JP" altLang="en-US" sz="1600" b="1" i="0" dirty="0">
                <a:solidFill>
                  <a:srgbClr val="583010"/>
                </a:solidFill>
                <a:effectLst/>
                <a:latin typeface="Noto Sans Japanese"/>
              </a:rPr>
            </a:br>
            <a:r>
              <a:rPr lang="ja-JP" altLang="en-US" sz="1600" b="1" i="0" dirty="0">
                <a:solidFill>
                  <a:srgbClr val="583010"/>
                </a:solidFill>
                <a:effectLst/>
                <a:latin typeface="Noto Sans Japanese"/>
              </a:rPr>
              <a:t>取り組みとは？！</a:t>
            </a:r>
          </a:p>
          <a:p>
            <a:pPr algn="l" fontAlgn="base"/>
            <a:r>
              <a:rPr lang="ja-JP" altLang="en-US" sz="1600" i="0" dirty="0">
                <a:solidFill>
                  <a:srgbClr val="333333"/>
                </a:solidFill>
                <a:effectLst/>
                <a:latin typeface="ヒラギノ角ゴ Pro W3"/>
              </a:rPr>
              <a:t>阿蘇地域の貴重な資源である阿蘇の草原を有効活用していくことで、草原の魅力やそこでしかできない特別な体験を満喫していただく取り組みです。</a:t>
            </a:r>
          </a:p>
          <a:p>
            <a:pPr algn="l" fontAlgn="base"/>
            <a:r>
              <a:rPr lang="ja-JP" altLang="en-US" sz="1600" i="0" dirty="0">
                <a:solidFill>
                  <a:srgbClr val="333333"/>
                </a:solidFill>
                <a:effectLst/>
                <a:latin typeface="ヒラギノ角ゴ Pro W3"/>
              </a:rPr>
              <a:t>普段は許可がないとは入れない牧野（草原）に特別に入ることが許された案内人（牧野ガイド）が「“歩く”、“サイクリング”」を通じて、ここでしか体感できない体験を皆様にご提供いたします。</a:t>
            </a:r>
          </a:p>
        </p:txBody>
      </p:sp>
      <p:sp>
        <p:nvSpPr>
          <p:cNvPr id="87" name="Google Shape;87;p1"/>
          <p:cNvSpPr txBox="1"/>
          <p:nvPr/>
        </p:nvSpPr>
        <p:spPr>
          <a:xfrm>
            <a:off x="425343" y="4872680"/>
            <a:ext cx="8568900" cy="20312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dirty="0">
                <a:solidFill>
                  <a:schemeClr val="dk1"/>
                </a:solidFill>
                <a:latin typeface="Calibri"/>
                <a:ea typeface="Calibri"/>
                <a:cs typeface="Calibri"/>
                <a:sym typeface="Calibri"/>
              </a:rPr>
              <a:t>【受入期間】　</a:t>
            </a:r>
            <a:r>
              <a:rPr lang="ja-JP" dirty="0">
                <a:solidFill>
                  <a:schemeClr val="dk1"/>
                </a:solidFill>
                <a:latin typeface="Calibri"/>
                <a:ea typeface="Calibri"/>
                <a:cs typeface="Calibri"/>
                <a:sym typeface="Calibri"/>
              </a:rPr>
              <a:t>　</a:t>
            </a:r>
            <a:r>
              <a:rPr lang="ja-JP" altLang="en-US" dirty="0">
                <a:solidFill>
                  <a:schemeClr val="dk1"/>
                </a:solidFill>
                <a:latin typeface="Calibri"/>
                <a:ea typeface="Calibri"/>
                <a:cs typeface="Calibri"/>
                <a:sym typeface="Calibri"/>
              </a:rPr>
              <a:t>通年</a:t>
            </a:r>
            <a:endParaRPr sz="1400" dirty="0">
              <a:solidFill>
                <a:schemeClr val="dk1"/>
              </a:solidFill>
              <a:latin typeface="Calibri"/>
              <a:ea typeface="Calibri"/>
              <a:cs typeface="Calibri"/>
              <a:sym typeface="Calibri"/>
            </a:endParaRPr>
          </a:p>
          <a:p>
            <a:pPr marL="0" marR="0" lvl="0" indent="0" algn="l" rtl="0">
              <a:spcBef>
                <a:spcPts val="0"/>
              </a:spcBef>
              <a:spcAft>
                <a:spcPts val="0"/>
              </a:spcAft>
              <a:buNone/>
            </a:pPr>
            <a:r>
              <a:rPr lang="ja-JP" sz="1400" dirty="0">
                <a:solidFill>
                  <a:schemeClr val="dk1"/>
                </a:solidFill>
                <a:latin typeface="Calibri"/>
                <a:ea typeface="Calibri"/>
                <a:cs typeface="Calibri"/>
                <a:sym typeface="Calibri"/>
              </a:rPr>
              <a:t>【受入人数】　</a:t>
            </a:r>
            <a:r>
              <a:rPr lang="ja-JP" dirty="0">
                <a:solidFill>
                  <a:schemeClr val="dk1"/>
                </a:solidFill>
                <a:latin typeface="Calibri"/>
                <a:ea typeface="Calibri"/>
                <a:cs typeface="Calibri"/>
                <a:sym typeface="Calibri"/>
              </a:rPr>
              <a:t>　</a:t>
            </a:r>
            <a:r>
              <a:rPr lang="ja-JP" altLang="en-US" dirty="0">
                <a:solidFill>
                  <a:schemeClr val="dk1"/>
                </a:solidFill>
                <a:latin typeface="Calibri"/>
                <a:ea typeface="Calibri"/>
                <a:cs typeface="Calibri"/>
                <a:sym typeface="Calibri"/>
              </a:rPr>
              <a:t>最大９０名</a:t>
            </a:r>
            <a:endParaRPr sz="1400" dirty="0">
              <a:solidFill>
                <a:schemeClr val="dk1"/>
              </a:solidFill>
              <a:latin typeface="Calibri"/>
              <a:ea typeface="Calibri"/>
              <a:cs typeface="Calibri"/>
              <a:sym typeface="Calibri"/>
            </a:endParaRPr>
          </a:p>
          <a:p>
            <a:pPr marL="0" marR="0" lvl="0" indent="0" algn="l" rtl="0">
              <a:spcBef>
                <a:spcPts val="0"/>
              </a:spcBef>
              <a:spcAft>
                <a:spcPts val="0"/>
              </a:spcAft>
              <a:buNone/>
            </a:pPr>
            <a:r>
              <a:rPr lang="ja-JP" sz="1400" dirty="0">
                <a:solidFill>
                  <a:schemeClr val="dk1"/>
                </a:solidFill>
                <a:latin typeface="Calibri"/>
                <a:ea typeface="Calibri"/>
                <a:cs typeface="Calibri"/>
                <a:sym typeface="Calibri"/>
              </a:rPr>
              <a:t>【料　　金】　　</a:t>
            </a:r>
            <a:r>
              <a:rPr lang="ja-JP" altLang="en-US" dirty="0">
                <a:solidFill>
                  <a:schemeClr val="dk1"/>
                </a:solidFill>
                <a:latin typeface="Calibri"/>
                <a:ea typeface="Calibri"/>
                <a:cs typeface="Calibri"/>
                <a:sym typeface="Calibri"/>
              </a:rPr>
              <a:t>５０００</a:t>
            </a:r>
            <a:r>
              <a:rPr lang="ja-JP" altLang="en-US" sz="1400" dirty="0">
                <a:solidFill>
                  <a:schemeClr val="dk1"/>
                </a:solidFill>
                <a:latin typeface="Calibri"/>
                <a:ea typeface="Calibri"/>
                <a:cs typeface="Calibri"/>
                <a:sym typeface="Calibri"/>
              </a:rPr>
              <a:t>円　</a:t>
            </a:r>
            <a:r>
              <a:rPr lang="en-US" altLang="ja-JP" sz="1400" dirty="0">
                <a:solidFill>
                  <a:schemeClr val="dk1"/>
                </a:solidFill>
                <a:latin typeface="Calibri"/>
                <a:ea typeface="Calibri"/>
                <a:cs typeface="Calibri"/>
                <a:sym typeface="Calibri"/>
              </a:rPr>
              <a:t>※</a:t>
            </a:r>
            <a:r>
              <a:rPr lang="ja-JP" altLang="en-US" sz="1400" dirty="0">
                <a:solidFill>
                  <a:schemeClr val="dk1"/>
                </a:solidFill>
                <a:latin typeface="Calibri"/>
                <a:ea typeface="Calibri"/>
                <a:cs typeface="Calibri"/>
                <a:sym typeface="Calibri"/>
              </a:rPr>
              <a:t>草原</a:t>
            </a:r>
            <a:r>
              <a:rPr lang="ja-JP" altLang="en-US" sz="1400">
                <a:solidFill>
                  <a:schemeClr val="dk1"/>
                </a:solidFill>
                <a:latin typeface="Calibri"/>
                <a:ea typeface="Calibri"/>
                <a:cs typeface="Calibri"/>
                <a:sym typeface="Calibri"/>
              </a:rPr>
              <a:t>保全費用１０００円含みます</a:t>
            </a:r>
            <a:r>
              <a:rPr lang="ja-JP" altLang="en-US" sz="1400" dirty="0">
                <a:solidFill>
                  <a:schemeClr val="dk1"/>
                </a:solidFill>
                <a:latin typeface="Calibri"/>
                <a:ea typeface="Calibri"/>
                <a:cs typeface="Calibri"/>
                <a:sym typeface="Calibri"/>
              </a:rPr>
              <a:t>。</a:t>
            </a:r>
            <a:endParaRPr sz="1400" dirty="0">
              <a:solidFill>
                <a:schemeClr val="dk1"/>
              </a:solidFill>
              <a:latin typeface="Calibri"/>
              <a:ea typeface="Calibri"/>
              <a:cs typeface="Calibri"/>
              <a:sym typeface="Calibri"/>
            </a:endParaRPr>
          </a:p>
          <a:p>
            <a:pPr marL="0" marR="0" lvl="0" indent="0" algn="l" rtl="0">
              <a:spcBef>
                <a:spcPts val="0"/>
              </a:spcBef>
              <a:spcAft>
                <a:spcPts val="0"/>
              </a:spcAft>
              <a:buNone/>
            </a:pPr>
            <a:r>
              <a:rPr lang="ja-JP" sz="1400" dirty="0">
                <a:solidFill>
                  <a:schemeClr val="dk1"/>
                </a:solidFill>
                <a:latin typeface="Calibri"/>
                <a:ea typeface="Calibri"/>
                <a:cs typeface="Calibri"/>
                <a:sym typeface="Calibri"/>
              </a:rPr>
              <a:t>【受付締切】　　</a:t>
            </a:r>
            <a:r>
              <a:rPr lang="ja-JP" dirty="0">
                <a:solidFill>
                  <a:schemeClr val="dk1"/>
                </a:solidFill>
                <a:latin typeface="Calibri"/>
                <a:ea typeface="Calibri"/>
                <a:cs typeface="Calibri"/>
                <a:sym typeface="Calibri"/>
              </a:rPr>
              <a:t>特になし。　ご相談ください。</a:t>
            </a:r>
            <a:endParaRPr sz="1400" dirty="0">
              <a:solidFill>
                <a:schemeClr val="dk1"/>
              </a:solidFill>
              <a:latin typeface="Calibri"/>
              <a:ea typeface="Calibri"/>
              <a:cs typeface="Calibri"/>
              <a:sym typeface="Calibri"/>
            </a:endParaRPr>
          </a:p>
          <a:p>
            <a:pPr marL="0" marR="0" lvl="0" indent="0" algn="l" rtl="0">
              <a:spcBef>
                <a:spcPts val="0"/>
              </a:spcBef>
              <a:spcAft>
                <a:spcPts val="0"/>
              </a:spcAft>
              <a:buNone/>
            </a:pPr>
            <a:r>
              <a:rPr lang="ja-JP" sz="1400" dirty="0">
                <a:solidFill>
                  <a:schemeClr val="dk1"/>
                </a:solidFill>
                <a:latin typeface="Calibri"/>
                <a:ea typeface="Calibri"/>
                <a:cs typeface="Calibri"/>
                <a:sym typeface="Calibri"/>
              </a:rPr>
              <a:t>【申込方法】　　</a:t>
            </a:r>
            <a:r>
              <a:rPr lang="ja-JP" dirty="0">
                <a:solidFill>
                  <a:schemeClr val="dk1"/>
                </a:solidFill>
                <a:latin typeface="Calibri"/>
                <a:ea typeface="Calibri"/>
                <a:cs typeface="Calibri"/>
                <a:sym typeface="Calibri"/>
              </a:rPr>
              <a:t>電話・メール・FAX</a:t>
            </a:r>
            <a:endParaRPr sz="1400" dirty="0">
              <a:solidFill>
                <a:schemeClr val="dk1"/>
              </a:solidFill>
              <a:latin typeface="Calibri"/>
              <a:ea typeface="Calibri"/>
              <a:cs typeface="Calibri"/>
              <a:sym typeface="Calibri"/>
            </a:endParaRPr>
          </a:p>
          <a:p>
            <a:pPr marL="0" marR="0" lvl="0" indent="0" algn="l" rtl="0">
              <a:spcBef>
                <a:spcPts val="0"/>
              </a:spcBef>
              <a:spcAft>
                <a:spcPts val="0"/>
              </a:spcAft>
              <a:buNone/>
            </a:pPr>
            <a:r>
              <a:rPr lang="ja-JP" sz="1400" dirty="0">
                <a:solidFill>
                  <a:schemeClr val="dk1"/>
                </a:solidFill>
                <a:latin typeface="Calibri"/>
                <a:ea typeface="Calibri"/>
                <a:cs typeface="Calibri"/>
                <a:sym typeface="Calibri"/>
              </a:rPr>
              <a:t>【申込・問合】　</a:t>
            </a:r>
            <a:r>
              <a:rPr lang="en-US" altLang="zh-TW" b="1" i="0" dirty="0">
                <a:solidFill>
                  <a:srgbClr val="333333"/>
                </a:solidFill>
                <a:effectLst/>
                <a:latin typeface="ヒラギノ角ゴ Pro W3"/>
              </a:rPr>
              <a:t>NPO</a:t>
            </a:r>
            <a:r>
              <a:rPr lang="zh-TW" altLang="en-US" b="1" i="0" dirty="0">
                <a:solidFill>
                  <a:srgbClr val="333333"/>
                </a:solidFill>
                <a:effectLst/>
                <a:latin typeface="ヒラギノ角ゴ Pro W3"/>
              </a:rPr>
              <a:t>法人 </a:t>
            </a:r>
            <a:r>
              <a:rPr lang="en-US" altLang="zh-TW" b="1" i="0" dirty="0">
                <a:solidFill>
                  <a:srgbClr val="333333"/>
                </a:solidFill>
                <a:effectLst/>
                <a:latin typeface="ヒラギノ角ゴ Pro W3"/>
              </a:rPr>
              <a:t>ASO</a:t>
            </a:r>
            <a:r>
              <a:rPr lang="zh-TW" altLang="en-US" b="1" i="0" dirty="0">
                <a:solidFill>
                  <a:srgbClr val="333333"/>
                </a:solidFill>
                <a:effectLst/>
                <a:latin typeface="ヒラギノ角ゴ Pro W3"/>
              </a:rPr>
              <a:t>田園空間博物館</a:t>
            </a:r>
            <a:endParaRPr sz="1400" dirty="0">
              <a:solidFill>
                <a:schemeClr val="dk1"/>
              </a:solidFill>
              <a:latin typeface="Calibri"/>
              <a:ea typeface="Calibri"/>
              <a:cs typeface="Calibri"/>
              <a:sym typeface="Calibri"/>
            </a:endParaRPr>
          </a:p>
          <a:p>
            <a:pPr marL="0" marR="0" lvl="0" indent="0" algn="l" rtl="0">
              <a:spcBef>
                <a:spcPts val="0"/>
              </a:spcBef>
              <a:spcAft>
                <a:spcPts val="0"/>
              </a:spcAft>
              <a:buNone/>
            </a:pPr>
            <a:r>
              <a:rPr lang="ja-JP" dirty="0">
                <a:solidFill>
                  <a:schemeClr val="dk1"/>
                </a:solidFill>
                <a:latin typeface="Calibri"/>
                <a:ea typeface="Calibri"/>
                <a:cs typeface="Calibri"/>
                <a:sym typeface="Calibri"/>
              </a:rPr>
              <a:t>　　　　　　　　</a:t>
            </a:r>
            <a:r>
              <a:rPr lang="en-US" altLang="ja-JP" b="0" i="0" dirty="0">
                <a:solidFill>
                  <a:srgbClr val="333333"/>
                </a:solidFill>
                <a:effectLst/>
                <a:latin typeface="ヒラギノ角ゴ Pro W3"/>
              </a:rPr>
              <a:t>TEL</a:t>
            </a:r>
            <a:r>
              <a:rPr lang="ja-JP" altLang="en-US" b="0" i="0" dirty="0">
                <a:solidFill>
                  <a:srgbClr val="333333"/>
                </a:solidFill>
                <a:effectLst/>
                <a:latin typeface="ヒラギノ角ゴ Pro W3"/>
              </a:rPr>
              <a:t>：</a:t>
            </a:r>
            <a:r>
              <a:rPr lang="en-US" altLang="ja-JP" b="0" i="0" dirty="0">
                <a:solidFill>
                  <a:srgbClr val="333333"/>
                </a:solidFill>
                <a:effectLst/>
                <a:latin typeface="ヒラギノ角ゴ Pro W3"/>
              </a:rPr>
              <a:t>0967-35-5077</a:t>
            </a:r>
            <a:r>
              <a:rPr lang="ja-JP" altLang="en-US" b="0" i="0" dirty="0">
                <a:solidFill>
                  <a:srgbClr val="333333"/>
                </a:solidFill>
                <a:effectLst/>
                <a:latin typeface="ヒラギノ角ゴ Pro W3"/>
              </a:rPr>
              <a:t>　</a:t>
            </a:r>
            <a:r>
              <a:rPr lang="en-US" altLang="ja-JP" b="0" i="0" dirty="0">
                <a:solidFill>
                  <a:srgbClr val="333333"/>
                </a:solidFill>
                <a:effectLst/>
                <a:latin typeface="ヒラギノ角ゴ Pro W3"/>
              </a:rPr>
              <a:t>Fax</a:t>
            </a:r>
            <a:r>
              <a:rPr lang="ja-JP" altLang="en-US" b="0" i="0" dirty="0">
                <a:solidFill>
                  <a:srgbClr val="333333"/>
                </a:solidFill>
                <a:effectLst/>
                <a:latin typeface="ヒラギノ角ゴ Pro W3"/>
              </a:rPr>
              <a:t>：</a:t>
            </a:r>
            <a:r>
              <a:rPr lang="en-US" altLang="ja-JP" b="0" i="0" dirty="0">
                <a:solidFill>
                  <a:srgbClr val="333333"/>
                </a:solidFill>
                <a:effectLst/>
                <a:latin typeface="ヒラギノ角ゴ Pro W3"/>
              </a:rPr>
              <a:t>0967-35-5085</a:t>
            </a:r>
          </a:p>
          <a:p>
            <a:pPr marL="0" marR="0" lvl="0" indent="0" algn="l" rtl="0">
              <a:spcBef>
                <a:spcPts val="0"/>
              </a:spcBef>
              <a:spcAft>
                <a:spcPts val="0"/>
              </a:spcAft>
              <a:buNone/>
            </a:pPr>
            <a:r>
              <a:rPr lang="ja-JP" altLang="en-US" dirty="0">
                <a:solidFill>
                  <a:srgbClr val="333333"/>
                </a:solidFill>
                <a:latin typeface="ヒラギノ角ゴ Pro W3"/>
                <a:ea typeface="Calibri"/>
                <a:cs typeface="Calibri"/>
                <a:sym typeface="Calibri"/>
              </a:rPr>
              <a:t>　　　　　　　　</a:t>
            </a:r>
            <a:r>
              <a:rPr lang="en-US" altLang="ja-JP" b="0" i="0" dirty="0" err="1">
                <a:solidFill>
                  <a:srgbClr val="333333"/>
                </a:solidFill>
                <a:effectLst/>
                <a:latin typeface="ヒラギノ角ゴ Pro W3"/>
              </a:rPr>
              <a:t>Mail:denku-k@aso-denku.jp</a:t>
            </a:r>
            <a:r>
              <a:rPr lang="ja-JP" altLang="en-US" b="0" i="0" dirty="0">
                <a:solidFill>
                  <a:srgbClr val="333333"/>
                </a:solidFill>
                <a:effectLst/>
                <a:latin typeface="ヒラギノ角ゴ Pro W3"/>
              </a:rPr>
              <a:t>（東谷）</a:t>
            </a:r>
            <a:endParaRPr dirty="0">
              <a:solidFill>
                <a:schemeClr val="dk1"/>
              </a:solidFill>
              <a:latin typeface="Calibri"/>
              <a:ea typeface="Calibri"/>
              <a:cs typeface="Calibri"/>
              <a:sym typeface="Calibri"/>
            </a:endParaRPr>
          </a:p>
          <a:p>
            <a:pPr marL="0" marR="0" lvl="0" indent="0" algn="l" rtl="0">
              <a:spcBef>
                <a:spcPts val="0"/>
              </a:spcBef>
              <a:spcAft>
                <a:spcPts val="0"/>
              </a:spcAft>
              <a:buNone/>
            </a:pPr>
            <a:r>
              <a:rPr lang="ja-JP" sz="1400" dirty="0">
                <a:solidFill>
                  <a:schemeClr val="dk1"/>
                </a:solidFill>
                <a:latin typeface="Calibri"/>
                <a:ea typeface="Calibri"/>
                <a:cs typeface="Calibri"/>
                <a:sym typeface="Calibri"/>
              </a:rPr>
              <a:t>【URL】　</a:t>
            </a:r>
            <a:r>
              <a:rPr lang="ja-JP" dirty="0">
                <a:solidFill>
                  <a:schemeClr val="dk1"/>
                </a:solidFill>
                <a:latin typeface="Calibri"/>
                <a:ea typeface="Calibri"/>
                <a:cs typeface="Calibri"/>
                <a:sym typeface="Calibri"/>
              </a:rPr>
              <a:t>　　　 </a:t>
            </a:r>
            <a:r>
              <a:rPr lang="en-US" altLang="ja-JP" dirty="0">
                <a:solidFill>
                  <a:schemeClr val="dk1"/>
                </a:solidFill>
                <a:latin typeface="Calibri"/>
                <a:ea typeface="Calibri"/>
                <a:cs typeface="Calibri"/>
                <a:sym typeface="Calibri"/>
              </a:rPr>
              <a:t>https://www.aso-denku.jp/bokuyaguide/</a:t>
            </a:r>
            <a:endParaRPr sz="1200" dirty="0">
              <a:latin typeface="Calibri"/>
              <a:ea typeface="Calibri"/>
              <a:cs typeface="Calibri"/>
              <a:sym typeface="Calibri"/>
            </a:endParaRPr>
          </a:p>
        </p:txBody>
      </p:sp>
      <p:sp>
        <p:nvSpPr>
          <p:cNvPr id="88" name="Google Shape;88;p1"/>
          <p:cNvSpPr txBox="1"/>
          <p:nvPr/>
        </p:nvSpPr>
        <p:spPr>
          <a:xfrm>
            <a:off x="0" y="2156778"/>
            <a:ext cx="9120971" cy="830956"/>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chemeClr val="accent2"/>
                </a:solidFill>
                <a:latin typeface="Calibri"/>
                <a:ea typeface="Calibri"/>
                <a:cs typeface="Calibri"/>
                <a:sym typeface="Calibri"/>
              </a:rPr>
              <a:t>■プログラム内容</a:t>
            </a:r>
            <a:endParaRPr sz="1600" b="1" dirty="0">
              <a:solidFill>
                <a:schemeClr val="accent2"/>
              </a:solidFill>
              <a:latin typeface="Calibri"/>
              <a:ea typeface="Calibri"/>
              <a:cs typeface="Calibri"/>
              <a:sym typeface="Calibri"/>
            </a:endParaRPr>
          </a:p>
          <a:p>
            <a:pPr marL="0" marR="0" lvl="0" indent="0" algn="l" rtl="0">
              <a:spcBef>
                <a:spcPts val="0"/>
              </a:spcBef>
              <a:spcAft>
                <a:spcPts val="0"/>
              </a:spcAft>
              <a:buNone/>
            </a:pPr>
            <a:r>
              <a:rPr lang="ja-JP" altLang="en-US" sz="1600" b="1" dirty="0">
                <a:latin typeface="Calibri"/>
                <a:ea typeface="Calibri"/>
                <a:cs typeface="Calibri"/>
                <a:sym typeface="Calibri"/>
              </a:rPr>
              <a:t>マウンテンバイク、トレッキング、萱の草原内でのスタンプラリーなどのプログラムを通じて、草原維持（保全）の重要性のお話しを聞きながらサスティナブルツーリズムを体感ください。</a:t>
            </a:r>
            <a:endParaRPr sz="1600" b="1" dirty="0">
              <a:latin typeface="Calibri"/>
              <a:ea typeface="Calibri"/>
              <a:cs typeface="Calibri"/>
              <a:sym typeface="Calibri"/>
            </a:endParaRPr>
          </a:p>
        </p:txBody>
      </p:sp>
      <p:sp>
        <p:nvSpPr>
          <p:cNvPr id="90" name="Google Shape;90;p1"/>
          <p:cNvSpPr txBox="1"/>
          <p:nvPr/>
        </p:nvSpPr>
        <p:spPr>
          <a:xfrm>
            <a:off x="6040072" y="5349733"/>
            <a:ext cx="2803500" cy="1261844"/>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chemeClr val="accent2"/>
                </a:solidFill>
                <a:latin typeface="Calibri"/>
                <a:ea typeface="Calibri"/>
                <a:cs typeface="Calibri"/>
                <a:sym typeface="Calibri"/>
              </a:rPr>
              <a:t>■スケジュール</a:t>
            </a:r>
            <a:endParaRPr sz="1200" dirty="0">
              <a:latin typeface="Calibri"/>
              <a:ea typeface="Calibri"/>
              <a:cs typeface="Calibri"/>
              <a:sym typeface="Calibri"/>
            </a:endParaRPr>
          </a:p>
          <a:p>
            <a:pPr marL="0" marR="0" lvl="0" indent="0" algn="l" rtl="0">
              <a:spcBef>
                <a:spcPts val="0"/>
              </a:spcBef>
              <a:spcAft>
                <a:spcPts val="0"/>
              </a:spcAft>
              <a:buNone/>
            </a:pPr>
            <a:r>
              <a:rPr lang="ja-JP" altLang="en-US" sz="1200" dirty="0">
                <a:solidFill>
                  <a:schemeClr val="dk1"/>
                </a:solidFill>
                <a:latin typeface="Calibri"/>
                <a:ea typeface="Calibri"/>
                <a:cs typeface="Calibri"/>
                <a:sym typeface="Calibri"/>
              </a:rPr>
              <a:t>・基本：ＭＴＢライド、トレッキング</a:t>
            </a:r>
            <a:endParaRPr lang="en-US" altLang="ja-JP" sz="1200" dirty="0">
              <a:solidFill>
                <a:schemeClr val="dk1"/>
              </a:solidFill>
              <a:latin typeface="Calibri"/>
              <a:ea typeface="Calibri"/>
              <a:cs typeface="Calibri"/>
              <a:sym typeface="Calibri"/>
            </a:endParaRPr>
          </a:p>
          <a:p>
            <a:pPr marL="0" marR="0" lvl="0" indent="0" algn="l" rtl="0">
              <a:spcBef>
                <a:spcPts val="0"/>
              </a:spcBef>
              <a:spcAft>
                <a:spcPts val="0"/>
              </a:spcAft>
              <a:buNone/>
            </a:pPr>
            <a:r>
              <a:rPr lang="ja-JP" altLang="en-US" sz="1200" dirty="0">
                <a:solidFill>
                  <a:schemeClr val="dk1"/>
                </a:solidFill>
                <a:latin typeface="Calibri"/>
                <a:ea typeface="Calibri"/>
                <a:cs typeface="Calibri"/>
                <a:sym typeface="Calibri"/>
              </a:rPr>
              <a:t>　スタンプラリー</a:t>
            </a:r>
            <a:r>
              <a:rPr lang="en-US" altLang="ja-JP" sz="1200" dirty="0">
                <a:solidFill>
                  <a:schemeClr val="dk1"/>
                </a:solidFill>
                <a:latin typeface="Calibri"/>
                <a:ea typeface="Calibri"/>
                <a:cs typeface="Calibri"/>
                <a:sym typeface="Calibri"/>
              </a:rPr>
              <a:t>3</a:t>
            </a:r>
            <a:r>
              <a:rPr lang="ja-JP" altLang="en-US" sz="1200" dirty="0">
                <a:solidFill>
                  <a:schemeClr val="dk1"/>
                </a:solidFill>
                <a:latin typeface="Calibri"/>
                <a:ea typeface="Calibri"/>
                <a:cs typeface="Calibri"/>
                <a:sym typeface="Calibri"/>
              </a:rPr>
              <a:t>種目実施で９０分～ １２０分を目安にて。</a:t>
            </a:r>
            <a:endParaRPr lang="en-US" altLang="ja-JP" sz="1200" dirty="0">
              <a:solidFill>
                <a:schemeClr val="dk1"/>
              </a:solidFill>
              <a:latin typeface="Calibri"/>
              <a:ea typeface="Calibri"/>
              <a:cs typeface="Calibri"/>
              <a:sym typeface="Calibri"/>
            </a:endParaRPr>
          </a:p>
          <a:p>
            <a:pPr marL="0" marR="0" lvl="0" indent="0" algn="l" rtl="0">
              <a:spcBef>
                <a:spcPts val="0"/>
              </a:spcBef>
              <a:spcAft>
                <a:spcPts val="0"/>
              </a:spcAft>
              <a:buNone/>
            </a:pPr>
            <a:r>
              <a:rPr lang="ja-JP" altLang="en-US" sz="1200" dirty="0">
                <a:solidFill>
                  <a:schemeClr val="dk1"/>
                </a:solidFill>
                <a:latin typeface="Calibri"/>
                <a:ea typeface="Calibri"/>
                <a:cs typeface="Calibri"/>
                <a:sym typeface="Calibri"/>
              </a:rPr>
              <a:t>・雨天時は、近く人施設にて、チームビルディング等実施。</a:t>
            </a:r>
            <a:endParaRPr lang="en-US" altLang="ja-JP" sz="1200" dirty="0">
              <a:solidFill>
                <a:schemeClr val="dk1"/>
              </a:solidFill>
              <a:latin typeface="Calibri"/>
              <a:ea typeface="Calibri"/>
              <a:cs typeface="Calibri"/>
              <a:sym typeface="Calibri"/>
            </a:endParaRPr>
          </a:p>
        </p:txBody>
      </p:sp>
      <p:pic>
        <p:nvPicPr>
          <p:cNvPr id="3" name="図 2">
            <a:extLst>
              <a:ext uri="{FF2B5EF4-FFF2-40B4-BE49-F238E27FC236}">
                <a16:creationId xmlns:a16="http://schemas.microsoft.com/office/drawing/2014/main" id="{EFEE2A91-4254-4F39-98E5-9140B6DEE5CF}"/>
              </a:ext>
            </a:extLst>
          </p:cNvPr>
          <p:cNvPicPr>
            <a:picLocks noChangeAspect="1"/>
          </p:cNvPicPr>
          <p:nvPr/>
        </p:nvPicPr>
        <p:blipFill>
          <a:blip r:embed="rId3"/>
          <a:srcRect/>
          <a:stretch/>
        </p:blipFill>
        <p:spPr>
          <a:xfrm>
            <a:off x="1601194" y="3608884"/>
            <a:ext cx="1697953" cy="1273465"/>
          </a:xfrm>
          <a:prstGeom prst="rect">
            <a:avLst/>
          </a:prstGeom>
        </p:spPr>
      </p:pic>
      <p:pic>
        <p:nvPicPr>
          <p:cNvPr id="5" name="図 4">
            <a:extLst>
              <a:ext uri="{FF2B5EF4-FFF2-40B4-BE49-F238E27FC236}">
                <a16:creationId xmlns:a16="http://schemas.microsoft.com/office/drawing/2014/main" id="{5A5FCD2A-E768-4008-8CCD-1BF3FDEC56FC}"/>
              </a:ext>
            </a:extLst>
          </p:cNvPr>
          <p:cNvPicPr>
            <a:picLocks noChangeAspect="1"/>
          </p:cNvPicPr>
          <p:nvPr/>
        </p:nvPicPr>
        <p:blipFill>
          <a:blip r:embed="rId4"/>
          <a:srcRect/>
          <a:stretch/>
        </p:blipFill>
        <p:spPr>
          <a:xfrm>
            <a:off x="55785" y="3054762"/>
            <a:ext cx="1834760" cy="1376070"/>
          </a:xfrm>
          <a:prstGeom prst="rect">
            <a:avLst/>
          </a:prstGeom>
        </p:spPr>
      </p:pic>
      <p:pic>
        <p:nvPicPr>
          <p:cNvPr id="7" name="図 6">
            <a:extLst>
              <a:ext uri="{FF2B5EF4-FFF2-40B4-BE49-F238E27FC236}">
                <a16:creationId xmlns:a16="http://schemas.microsoft.com/office/drawing/2014/main" id="{394C68B5-65ED-426F-87AF-315B0826B821}"/>
              </a:ext>
            </a:extLst>
          </p:cNvPr>
          <p:cNvPicPr>
            <a:picLocks noChangeAspect="1"/>
          </p:cNvPicPr>
          <p:nvPr/>
        </p:nvPicPr>
        <p:blipFill>
          <a:blip r:embed="rId5"/>
          <a:srcRect/>
          <a:stretch/>
        </p:blipFill>
        <p:spPr>
          <a:xfrm>
            <a:off x="7390262" y="3919226"/>
            <a:ext cx="1697953" cy="1273465"/>
          </a:xfrm>
          <a:prstGeom prst="rect">
            <a:avLst/>
          </a:prstGeom>
        </p:spPr>
      </p:pic>
      <p:pic>
        <p:nvPicPr>
          <p:cNvPr id="1026" name="Picture 2">
            <a:extLst>
              <a:ext uri="{FF2B5EF4-FFF2-40B4-BE49-F238E27FC236}">
                <a16:creationId xmlns:a16="http://schemas.microsoft.com/office/drawing/2014/main" id="{5D4ADA8F-D564-4EA2-BB55-82252BA049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9147" y="3102341"/>
            <a:ext cx="2733224" cy="1918332"/>
          </a:xfrm>
          <a:prstGeom prst="rect">
            <a:avLst/>
          </a:prstGeom>
          <a:noFill/>
          <a:extLst>
            <a:ext uri="{909E8E84-426E-40DD-AFC4-6F175D3DCCD1}">
              <a14:hiddenFill xmlns:a14="http://schemas.microsoft.com/office/drawing/2010/main">
                <a:solidFill>
                  <a:srgbClr val="FFFFFF"/>
                </a:solidFill>
              </a14:hiddenFill>
            </a:ext>
          </a:extLst>
        </p:spPr>
      </p:pic>
      <p:pic>
        <p:nvPicPr>
          <p:cNvPr id="9" name="図 8">
            <a:extLst>
              <a:ext uri="{FF2B5EF4-FFF2-40B4-BE49-F238E27FC236}">
                <a16:creationId xmlns:a16="http://schemas.microsoft.com/office/drawing/2014/main" id="{1728E82B-5589-4EF0-A7C4-BF3E08DDC62D}"/>
              </a:ext>
            </a:extLst>
          </p:cNvPr>
          <p:cNvPicPr>
            <a:picLocks noChangeAspect="1"/>
          </p:cNvPicPr>
          <p:nvPr/>
        </p:nvPicPr>
        <p:blipFill>
          <a:blip r:embed="rId7"/>
          <a:srcRect/>
          <a:stretch/>
        </p:blipFill>
        <p:spPr>
          <a:xfrm>
            <a:off x="6040072" y="3047102"/>
            <a:ext cx="1834760" cy="1376070"/>
          </a:xfrm>
          <a:prstGeom prst="rect">
            <a:avLst/>
          </a:prstGeom>
        </p:spPr>
      </p:pic>
    </p:spTree>
  </p:cSld>
  <p:clrMapOvr>
    <a:masterClrMapping/>
  </p:clrMapOvr>
</p:sld>
</file>

<file path=ppt/theme/theme1.xml><?xml version="1.0" encoding="utf-8"?>
<a:theme xmlns:a="http://schemas.openxmlformats.org/drawingml/2006/main" name="Office ​​テーマ">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TotalTime>
  <Words>261</Words>
  <Application>Microsoft Office PowerPoint</Application>
  <PresentationFormat>画面に合わせる (4:3)</PresentationFormat>
  <Paragraphs>20</Paragraphs>
  <Slides>1</Slides>
  <Notes>1</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vt:i4>
      </vt:variant>
    </vt:vector>
  </HeadingPairs>
  <TitlesOfParts>
    <vt:vector size="6" baseType="lpstr">
      <vt:lpstr>Noto Sans Japanese</vt:lpstr>
      <vt:lpstr>ヒラギノ角ゴ Pro W3</vt:lpstr>
      <vt:lpstr>Arial</vt:lpstr>
      <vt:lpstr>Calibri</vt:lpstr>
      <vt:lpstr>Office ​​テーマ</vt:lpstr>
      <vt:lpstr>SDGS体験学習</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体験学習</dc:title>
  <dc:creator>kumamoto</dc:creator>
  <cp:lastModifiedBy>NTA098525004</cp:lastModifiedBy>
  <cp:revision>14</cp:revision>
  <dcterms:created xsi:type="dcterms:W3CDTF">2019-08-13T07:12:14Z</dcterms:created>
  <dcterms:modified xsi:type="dcterms:W3CDTF">2024-05-10T06:29:56Z</dcterms:modified>
</cp:coreProperties>
</file>