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9926638" cy="679767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212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697" y="1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179985-85EF-4704-AFF2-E841BE8EAC7B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697" y="6456325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8D58BD-46A9-44DC-AF6A-AA2E391D87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258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DFA0F2-D71B-4A0D-A604-077564A64940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433763" y="849313"/>
            <a:ext cx="3059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60C3D9-9C59-4CB7-88CD-8CA6558DEC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346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1A46D94-F8D5-4D2E-BE44-62CB66E05AC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2098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75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900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919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375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422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1819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7889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7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85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8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5126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BF00D-ED99-41EB-BC87-9735ADF11EC8}" type="datetimeFigureOut">
              <a:rPr kumimoji="1" lang="ja-JP" altLang="en-US" smtClean="0"/>
              <a:t>2022/2/7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F9178-6F40-4505-B444-31EB5B828F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7187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0" y="-10576"/>
            <a:ext cx="1872208" cy="418058"/>
          </a:xfrm>
          <a:solidFill>
            <a:schemeClr val="accent2"/>
          </a:solidFill>
        </p:spPr>
        <p:txBody>
          <a:bodyPr>
            <a:noAutofit/>
          </a:bodyPr>
          <a:lstStyle/>
          <a:p>
            <a:r>
              <a:rPr lang="ja-JP" altLang="en-US" sz="2800" dirty="0">
                <a:solidFill>
                  <a:schemeClr val="bg1"/>
                </a:solidFill>
              </a:rPr>
              <a:t>防災学習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1835696" y="0"/>
            <a:ext cx="7308304" cy="41805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dirty="0">
                <a:solidFill>
                  <a:schemeClr val="accent2"/>
                </a:solidFill>
              </a:rPr>
              <a:t>今こそ見てほしい熊本城～記憶の記録～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494" y="390241"/>
            <a:ext cx="9116278" cy="830997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>
                    <a:lumMod val="75000"/>
                  </a:schemeClr>
                </a:solidFill>
              </a:rPr>
              <a:t>■プログラム目的</a:t>
            </a:r>
            <a:endParaRPr kumimoji="1" lang="en-US" altLang="ja-JP" sz="16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kumimoji="1" lang="ja-JP" altLang="en-US" sz="1600" dirty="0"/>
              <a:t>熊本城を大切に思っている人たちが、地震の体験を通して学んだこと、感じたことを伝え、生徒のみなさんが自分自身のこととして、防災意識や郷土愛について考えるきっかけになる</a:t>
            </a:r>
            <a:r>
              <a:rPr lang="ja-JP" altLang="en-US" sz="1600" dirty="0"/>
              <a:t>ようご案内します。</a:t>
            </a:r>
            <a:endParaRPr kumimoji="1" lang="en-US" altLang="ja-JP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-26358" y="5281300"/>
            <a:ext cx="914449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受入期間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　通年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受入人数</a:t>
            </a:r>
            <a:r>
              <a:rPr kumimoji="1" lang="en-US" altLang="ja-JP" sz="1400" dirty="0"/>
              <a:t>】</a:t>
            </a:r>
            <a:r>
              <a:rPr kumimoji="1" lang="ja-JP" altLang="en-US" sz="1400" dirty="0"/>
              <a:t>　　３０～１６０人程度（１～４クラス）　</a:t>
            </a:r>
            <a:r>
              <a:rPr kumimoji="1" lang="en-US" altLang="ja-JP" sz="1400" dirty="0"/>
              <a:t>※</a:t>
            </a:r>
            <a:r>
              <a:rPr kumimoji="1" lang="ja-JP" altLang="en-US" sz="1400" dirty="0"/>
              <a:t>該当人数以外は相談下さい。</a:t>
            </a:r>
            <a:endParaRPr kumimoji="1" lang="en-US" altLang="ja-JP" sz="1400" dirty="0"/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料　　　金</a:t>
            </a:r>
            <a:r>
              <a:rPr lang="en-US" altLang="ja-JP" sz="1400" dirty="0"/>
              <a:t>】</a:t>
            </a:r>
            <a:r>
              <a:rPr lang="ja-JP" altLang="en-US" sz="1400" dirty="0"/>
              <a:t>　　中学生：１，０００円、高校生：１，２００円 </a:t>
            </a:r>
            <a:endParaRPr lang="en-US" altLang="ja-JP" sz="1400" dirty="0"/>
          </a:p>
          <a:p>
            <a:r>
              <a:rPr lang="ja-JP" altLang="en-US" sz="1400" dirty="0"/>
              <a:t>　　　　　　　</a:t>
            </a:r>
            <a:r>
              <a:rPr lang="ja-JP" altLang="en-US" sz="1400" dirty="0">
                <a:solidFill>
                  <a:srgbClr val="FF0000"/>
                </a:solidFill>
              </a:rPr>
              <a:t>　　</a:t>
            </a:r>
            <a:r>
              <a:rPr lang="en-US" altLang="ja-JP" sz="1400" dirty="0">
                <a:solidFill>
                  <a:srgbClr val="FF0000"/>
                </a:solidFill>
              </a:rPr>
              <a:t>※</a:t>
            </a:r>
            <a:r>
              <a:rPr lang="ja-JP" altLang="ja-JP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熊本城</a:t>
            </a:r>
            <a:r>
              <a:rPr lang="ja-JP" altLang="en-US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料金は、別途必要です。（</a:t>
            </a:r>
            <a:r>
              <a:rPr lang="en-US" altLang="ja-JP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30</a:t>
            </a:r>
            <a:r>
              <a:rPr lang="ja-JP" altLang="en-US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名以上から団体料金適用：小・中学生</a:t>
            </a:r>
            <a:r>
              <a:rPr lang="en-US" altLang="ja-JP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240</a:t>
            </a:r>
            <a:r>
              <a:rPr lang="ja-JP" altLang="en-US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円　高校生</a:t>
            </a:r>
            <a:r>
              <a:rPr lang="en-US" altLang="ja-JP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640</a:t>
            </a:r>
            <a:r>
              <a:rPr lang="ja-JP" altLang="en-US" sz="1400" dirty="0">
                <a:solidFill>
                  <a:srgbClr val="FF0000"/>
                </a:solidFill>
                <a:effectLst/>
                <a:latin typeface="+mn-ea"/>
                <a:cs typeface="ＭＳ Ｐゴシック" panose="020B0600070205080204" pitchFamily="50" charset="-128"/>
              </a:rPr>
              <a:t>円）</a:t>
            </a:r>
            <a:endParaRPr lang="en-US" altLang="ja-JP" sz="1400" dirty="0">
              <a:solidFill>
                <a:srgbClr val="FF0000"/>
              </a:solidFill>
              <a:effectLst/>
              <a:latin typeface="+mn-ea"/>
              <a:cs typeface="ＭＳ Ｐゴシック" panose="020B0600070205080204" pitchFamily="50" charset="-128"/>
            </a:endParaRPr>
          </a:p>
          <a:p>
            <a:r>
              <a:rPr lang="en-US" altLang="ja-JP" sz="1400" dirty="0"/>
              <a:t>【</a:t>
            </a:r>
            <a:r>
              <a:rPr lang="ja-JP" altLang="en-US" sz="1400" dirty="0"/>
              <a:t>申込方法</a:t>
            </a:r>
            <a:r>
              <a:rPr lang="en-US" altLang="ja-JP" sz="1400" dirty="0"/>
              <a:t>】</a:t>
            </a:r>
            <a:r>
              <a:rPr lang="ja-JP" altLang="en-US" sz="1400" dirty="0"/>
              <a:t>　　ＦＡＸ：０９６－２８８－０８０８　</a:t>
            </a:r>
            <a:endParaRPr kumimoji="1" lang="en-US" altLang="ja-JP" sz="1400" dirty="0"/>
          </a:p>
          <a:p>
            <a:r>
              <a:rPr kumimoji="1" lang="en-US" altLang="ja-JP" sz="1400" dirty="0"/>
              <a:t>【</a:t>
            </a:r>
            <a:r>
              <a:rPr kumimoji="1" lang="ja-JP" altLang="en-US" sz="1400" dirty="0"/>
              <a:t>申込・問合</a:t>
            </a:r>
            <a:r>
              <a:rPr lang="en-US" altLang="ja-JP" sz="1400" dirty="0"/>
              <a:t>】</a:t>
            </a:r>
            <a:r>
              <a:rPr lang="ja-JP" altLang="en-US" sz="1400" dirty="0"/>
              <a:t>　熊本城ミュージアムわくわく座 　ＴＥＬ：０９６－２８８－５６００／</a:t>
            </a:r>
            <a:r>
              <a:rPr kumimoji="1" lang="en-US" altLang="ja-JP" sz="1400" dirty="0"/>
              <a:t> </a:t>
            </a:r>
            <a:r>
              <a:rPr kumimoji="1" lang="ja-JP" altLang="en-US" sz="1400" dirty="0"/>
              <a:t>ＦＡＸ：０９６－２８８－０８０８</a:t>
            </a:r>
            <a:endParaRPr kumimoji="1" lang="en-US" altLang="ja-JP" sz="1400" dirty="0"/>
          </a:p>
          <a:p>
            <a:r>
              <a:rPr lang="ja-JP" altLang="en-US" sz="1400" dirty="0"/>
              <a:t>　　　　　　　　　 熊本市中央区二の丸１－１－１</a:t>
            </a:r>
            <a:endParaRPr lang="en-US" altLang="ja-JP" sz="14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5496" y="1228367"/>
            <a:ext cx="9115784" cy="984885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</a:rPr>
              <a:t>■プログラム内容</a:t>
            </a:r>
            <a:endParaRPr kumimoji="1" lang="en-US" altLang="ja-JP" sz="1600" b="1" dirty="0">
              <a:solidFill>
                <a:schemeClr val="accent2"/>
              </a:solidFill>
            </a:endParaRPr>
          </a:p>
          <a:p>
            <a:r>
              <a:rPr kumimoji="1" lang="ja-JP" altLang="en-US" sz="1400" dirty="0"/>
              <a:t>・熊本城ミュージアムわくわく座</a:t>
            </a:r>
            <a:r>
              <a:rPr lang="ja-JP" altLang="en-US" sz="1400" dirty="0"/>
              <a:t>で</a:t>
            </a:r>
            <a:r>
              <a:rPr kumimoji="1" lang="ja-JP" altLang="en-US" sz="1400" dirty="0"/>
              <a:t>熊本城の</a:t>
            </a:r>
            <a:r>
              <a:rPr lang="ja-JP" altLang="en-US" sz="1400" dirty="0">
                <a:solidFill>
                  <a:schemeClr val="tx1"/>
                </a:solidFill>
              </a:rPr>
              <a:t>秘密</a:t>
            </a:r>
            <a:r>
              <a:rPr kumimoji="1" lang="ja-JP" altLang="en-US" sz="1400" dirty="0"/>
              <a:t>や仕組みをＶＲ映像で鑑賞</a:t>
            </a:r>
            <a:r>
              <a:rPr lang="ja-JP" altLang="en-US" sz="1400" dirty="0"/>
              <a:t>。</a:t>
            </a:r>
            <a:endParaRPr kumimoji="1" lang="en-US" altLang="ja-JP" sz="1400" dirty="0"/>
          </a:p>
          <a:p>
            <a:r>
              <a:rPr kumimoji="1" lang="ja-JP" altLang="en-US" sz="1400" dirty="0"/>
              <a:t>・震災直後の熊本城の様子をドローン映像で紹介するとともに、スタッフが熊本地震の体験談を語ります。</a:t>
            </a:r>
            <a:endParaRPr kumimoji="1" lang="en-US" altLang="ja-JP" sz="1400" dirty="0"/>
          </a:p>
          <a:p>
            <a:r>
              <a:rPr lang="ja-JP" altLang="en-US" sz="1400" dirty="0"/>
              <a:t>・現地ガイドにより、</a:t>
            </a:r>
            <a:r>
              <a:rPr lang="ja-JP" altLang="ja-JP" sz="1400" kern="100" dirty="0">
                <a:effectLst/>
                <a:latin typeface="+mn-ea"/>
                <a:cs typeface="Times New Roman" panose="02020603050405020304" pitchFamily="18" charset="0"/>
              </a:rPr>
              <a:t>熊本城の復旧状況や地震対策、郷土愛の話を中心に</a:t>
            </a:r>
            <a:r>
              <a:rPr lang="ja-JP" altLang="en-US" sz="1400" kern="100" dirty="0">
                <a:effectLst/>
                <a:latin typeface="+mn-ea"/>
                <a:cs typeface="Times New Roman" panose="02020603050405020304" pitchFamily="18" charset="0"/>
              </a:rPr>
              <a:t>、</a:t>
            </a:r>
            <a:r>
              <a:rPr lang="ja-JP" altLang="en-US" sz="1400" kern="100" dirty="0">
                <a:latin typeface="+mn-ea"/>
                <a:cs typeface="Times New Roman" panose="02020603050405020304" pitchFamily="18" charset="0"/>
              </a:rPr>
              <a:t>熊本城内をご案内します。</a:t>
            </a:r>
            <a:endParaRPr lang="ja-JP" altLang="ja-JP" sz="140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64794" y="3936955"/>
            <a:ext cx="2444857" cy="1200329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</a:rPr>
              <a:t>■学習のポイント</a:t>
            </a:r>
            <a:endParaRPr kumimoji="1" lang="en-US" altLang="ja-JP" sz="1600" b="1" dirty="0">
              <a:solidFill>
                <a:schemeClr val="accent2"/>
              </a:solidFill>
            </a:endParaRPr>
          </a:p>
          <a:p>
            <a:r>
              <a:rPr kumimoji="1" lang="ja-JP" altLang="en-US" sz="1400" dirty="0"/>
              <a:t>どこに住んでいても、災害への備えは必要です。「もし自分が災害に</a:t>
            </a:r>
            <a:r>
              <a:rPr kumimoji="1" lang="ja-JP" altLang="en-US" sz="1400" dirty="0">
                <a:latin typeface="+mn-ea"/>
              </a:rPr>
              <a:t>あったら</a:t>
            </a:r>
            <a:r>
              <a:rPr kumimoji="1" lang="ja-JP" altLang="en-US" sz="1400" dirty="0"/>
              <a:t>」と考えながらプログラムを受講しましょう。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925400" y="4221323"/>
            <a:ext cx="2620813" cy="1200329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</a:rPr>
              <a:t>■事前学習・事後学習</a:t>
            </a:r>
            <a:endParaRPr kumimoji="1" lang="en-US" altLang="ja-JP" sz="1600" b="1" dirty="0">
              <a:solidFill>
                <a:schemeClr val="accent2"/>
              </a:solidFill>
            </a:endParaRPr>
          </a:p>
          <a:p>
            <a:r>
              <a:rPr kumimoji="1" lang="en-US" altLang="ja-JP" sz="1400" dirty="0"/>
              <a:t>2016</a:t>
            </a:r>
            <a:r>
              <a:rPr kumimoji="1" lang="ja-JP" altLang="en-US" sz="1400" dirty="0"/>
              <a:t>年の熊本地震について</a:t>
            </a:r>
            <a:endParaRPr kumimoji="1" lang="en-US" altLang="ja-JP" sz="1400" dirty="0"/>
          </a:p>
          <a:p>
            <a:r>
              <a:rPr kumimoji="1" lang="ja-JP" altLang="en-US" sz="1400" dirty="0"/>
              <a:t>調べてみましょう。</a:t>
            </a:r>
            <a:r>
              <a:rPr lang="ja-JP" altLang="en-US" sz="1400" dirty="0"/>
              <a:t>もし自分の</a:t>
            </a:r>
            <a:endParaRPr lang="en-US" altLang="ja-JP" sz="1400" dirty="0"/>
          </a:p>
          <a:p>
            <a:r>
              <a:rPr lang="ja-JP" altLang="en-US" sz="1400" dirty="0"/>
              <a:t>地元が災害にあったら、どうするか考えてみましょう。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80113" y="2295347"/>
            <a:ext cx="3507456" cy="1631216"/>
          </a:xfrm>
          <a:prstGeom prst="rect">
            <a:avLst/>
          </a:prstGeom>
          <a:ln w="31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2"/>
                </a:solidFill>
              </a:rPr>
              <a:t>　　■スケジュール例</a:t>
            </a:r>
            <a:endParaRPr kumimoji="1" lang="en-US" altLang="ja-JP" sz="1600" b="1" dirty="0">
              <a:solidFill>
                <a:schemeClr val="accent2"/>
              </a:solidFill>
            </a:endParaRPr>
          </a:p>
          <a:p>
            <a:r>
              <a:rPr lang="ja-JP" altLang="en-US" sz="1400" dirty="0"/>
              <a:t>　　</a:t>
            </a:r>
            <a:r>
              <a:rPr kumimoji="1" lang="ja-JP" altLang="en-US" sz="1400" dirty="0"/>
              <a:t>わくわく座プログラム（</a:t>
            </a:r>
            <a:r>
              <a:rPr kumimoji="1" lang="en-US" altLang="ja-JP" sz="1400" dirty="0"/>
              <a:t>30</a:t>
            </a:r>
            <a:r>
              <a:rPr kumimoji="1" lang="ja-JP" altLang="en-US" sz="1400" dirty="0"/>
              <a:t>分）</a:t>
            </a:r>
            <a:endParaRPr lang="en-US" altLang="ja-JP" sz="1400" dirty="0"/>
          </a:p>
          <a:p>
            <a:r>
              <a:rPr lang="ja-JP" altLang="en-US" sz="1400" dirty="0"/>
              <a:t>　　熊本城ガイド（</a:t>
            </a:r>
            <a:r>
              <a:rPr lang="en-US" altLang="ja-JP" sz="1400" dirty="0"/>
              <a:t>1</a:t>
            </a:r>
            <a:r>
              <a:rPr lang="ja-JP" altLang="en-US" sz="1400" dirty="0"/>
              <a:t>時間</a:t>
            </a:r>
            <a:r>
              <a:rPr lang="en-US" altLang="ja-JP" sz="1400" dirty="0"/>
              <a:t>30</a:t>
            </a:r>
            <a:r>
              <a:rPr lang="ja-JP" altLang="en-US" sz="1400" dirty="0"/>
              <a:t>分）</a:t>
            </a:r>
            <a:endParaRPr lang="en-US" altLang="ja-JP" sz="1400" dirty="0"/>
          </a:p>
          <a:p>
            <a:r>
              <a:rPr lang="ja-JP" altLang="en-US" sz="1400" dirty="0"/>
              <a:t>　　解散場所：熊本城天守閣前</a:t>
            </a:r>
            <a:endParaRPr lang="en-US" altLang="ja-JP" sz="1400" dirty="0"/>
          </a:p>
          <a:p>
            <a:endParaRPr lang="en-US" altLang="ja-JP" sz="1400" dirty="0"/>
          </a:p>
          <a:p>
            <a:r>
              <a:rPr lang="en-US" altLang="ja-JP" sz="1400" dirty="0"/>
              <a:t>※</a:t>
            </a:r>
            <a:r>
              <a:rPr lang="ja-JP" altLang="en-US" sz="1400" dirty="0"/>
              <a:t>天守閣内見学について、入場制限が　　　　　かかる場合もございます。</a:t>
            </a:r>
            <a:endParaRPr lang="en-US" altLang="ja-JP" sz="1400" dirty="0"/>
          </a:p>
        </p:txBody>
      </p:sp>
      <p:pic>
        <p:nvPicPr>
          <p:cNvPr id="20" name="図 19">
            <a:extLst>
              <a:ext uri="{FF2B5EF4-FFF2-40B4-BE49-F238E27FC236}">
                <a16:creationId xmlns:a16="http://schemas.microsoft.com/office/drawing/2014/main" id="{BDD5ACF6-C7F3-4982-9F77-37279D1B5F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21" y="2408620"/>
            <a:ext cx="1987133" cy="1094451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FED693AE-B07C-4154-AC11-3F69827E6C17}"/>
              </a:ext>
            </a:extLst>
          </p:cNvPr>
          <p:cNvSpPr/>
          <p:nvPr/>
        </p:nvSpPr>
        <p:spPr>
          <a:xfrm>
            <a:off x="128440" y="3583326"/>
            <a:ext cx="185499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熊本城の復旧状況を案内</a:t>
            </a:r>
            <a:endParaRPr lang="en-US" altLang="ja-JP" sz="12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58634F40-D31B-4056-8AE6-8DAA627D8F0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7328" y="4014453"/>
            <a:ext cx="3261878" cy="1266847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20A61BC9-BD4C-4C54-AA07-AE6BCDE5BA46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0661" y="2213252"/>
            <a:ext cx="1465552" cy="1953664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AA50C9D0-FBEE-4935-8C7B-B94C9468785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394" y="2397578"/>
            <a:ext cx="1828980" cy="136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6663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357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Arial</vt:lpstr>
      <vt:lpstr>Calibri</vt:lpstr>
      <vt:lpstr>Office ​​テーマ</vt:lpstr>
      <vt:lpstr>防災学習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熊本県教育旅行メニュー</dc:title>
  <dc:creator>kumamoto</dc:creator>
  <cp:lastModifiedBy>kmj-mice</cp:lastModifiedBy>
  <cp:revision>80</cp:revision>
  <cp:lastPrinted>2019-08-27T04:42:48Z</cp:lastPrinted>
  <dcterms:created xsi:type="dcterms:W3CDTF">2019-08-13T07:12:14Z</dcterms:created>
  <dcterms:modified xsi:type="dcterms:W3CDTF">2022-02-07T01:38:25Z</dcterms:modified>
</cp:coreProperties>
</file>