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0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FF"/>
    <a:srgbClr val="FEA402"/>
    <a:srgbClr val="009900"/>
    <a:srgbClr val="CC3300"/>
    <a:srgbClr val="A1CFA1"/>
    <a:srgbClr val="33CC33"/>
    <a:srgbClr val="FF660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2076" y="12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1-26T06:09:07.277"/>
    </inkml:context>
    <inkml:brush xml:id="br0">
      <inkml:brushProperty name="width" value="0.1" units="cm"/>
      <inkml:brushProperty name="height" value="0.1" units="cm"/>
      <inkml:brushProperty name="color" value="#E71224"/>
      <inkml:brushProperty name="ignorePressure" value="1"/>
    </inkml:brush>
  </inkml:definitions>
  <inkml:trace contextRef="#ctx0" brushRef="#br0">14 71 0 0,'-12'-66'0'0,"11"61"0"0,2 10 0 0,2 11 0 0,11 57 0 0,118 606 0 0,-39-201 0 0,-25-126 0 0,-67-347 0 0,7 33 0 0,-8-36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1-26T06:14:13.363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4 2 455 0 0,'-4'-1'21627'0'0,"8"3"-21558"0"0,9 8 0 0 0,-10-7 1142 0 0,1-1-1158 0 0,0 0-45 0 0,-2-2-8 0 0,-1 1 1 0 0,1 0-1 0 0,-1 0 0 0 0,1-1 1 0 0,-1 1-1 0 0,1 0 0 0 0,-1 0 1 0 0,2 2-1 0 0,-1-3 9 0 0,-2 0 3 0 0,1 0 1 0 0,-1 0-1 0 0,1 0 1 0 0,-1 0-1 0 0,1 0 0 0 0,0 0 1 0 0,-1 0-1 0 0,1 0 1 0 0,-1 0-1 0 0,1 0 1 0 0,-1 1-1 0 0,1-1 1 0 0,-1 0-1 0 0,1 0 1 0 0,-1 1-1 0 0,1-1 1 0 0,-1 0-1 0 0,1 1 0 0 0,18 14-1 0 0,11 14-11 0 0,9 5-24 0 0,-31-26 24 0 0,-7-7 0 0 0,0 1 0 0 0,1-1 0 0 0,-1 0 0 0 0,1 1 0 0 0,0-1 0 0 0,-1 0 0 0 0,1 0 0 0 0,0 0 0 0 0,2 1 0 0 0,11 5 0 0 0,-11-6 0 0 0,-1 1 0 0 0,0 0 0 0 0,0-1 0 0 0,0 1 0 0 0,0 0 0 0 0,0 0 0 0 0,-1 1 0 0 0,4 2 0 0 0,30 19 0 0 0,-24-16 0 0 0,-10-8 0 0 0,-1 1 0 0 0,0-1 0 0 0,1 1 0 0 0,-1 0 0 0 0,0 0 0 0 0,0-1 0 0 0,1 1 0 0 0,-1 0 0 0 0,0 0 0 0 0,0 0 0 0 0,1 2 0 0 0,0-1 0 0 0,1 2 0 0 0,0 1 0 0 0,0-2 0 0 0,1 1 0 0 0,-1 0 0 0 0,7 4 0 0 0,-7-8 0 0 0,-2 0 0 0 0,-1 0 0 0 0,1 0 0 0 0,-1 0 0 0 0,1 0 0 0 0,-1 0 0 0 0,1 1 0 0 0,-1-1 0 0 0,0 0 0 0 0,1 0 0 0 0,-1 0 0 0 0,1 0 0 0 0,-1 0 0 0 0,1 0 0 0 0,-1 1 0 0 0,0-1 0 0 0,1 0 0 0 0,-1 0 0 0 0,1 1 0 0 0,-1-1 0 0 0,0 0 0 0 0,1 1 0 0 0,30 25 0 0 0,-30-25-13 0 0,-1-1-53 0 0,20-1-239 0 0,-10-1 301 0 0,-10 2 6 0 0,1-1-1 0 0,-1 1 0 0 0,0 0 0 0 0,1 0 0 0 0,-1 0 0 0 0,1 0 0 0 0,-1 0 0 0 0,1 0 0 0 0,-1 0 0 0 0,1 0 0 0 0,-1 0 1 0 0,1 0-1 0 0,-1 0 0 0 0,1 0 0 0 0,-1 0 0 0 0,1 0 0 0 0,0 1 120 0 0,1-2-191 0 0,-1 0 60 0 0,0 0 0 0 0,0 0 0 0 0,0 0 0 0 0,0 0 1 0 0,1 0-1 0 0,-1 1 0 0 0,0-1 0 0 0,1 1 0 0 0,0-1 0 0 0,9-4 136 0 0,1 2-271 0 0,4-1 133 0 0,-10 3 12 0 0,-5 1 0 0 0,1 0 0 0 0,-1 0 0 0 0,1 0 0 0 0,-1 0 0 0 0,0 0 0 0 0,1 0 0 0 0,-1 0 0 0 0,1-1 0 0 0,-1 1 0 0 0,1 0 0 0 0,-1-1 0 0 0,0 0 0 0 0,1 1 0 0 0,-1-1 0 0 0,0 0 0 0 0,0 1 0 0 0,0-1 0 0 0,2-2 0 0 0,-8 10 0 0 0,4-6 0 0 0,0 0 0 0 0,0 0 0 0 0,0 0 0 0 0,0 0 0 0 0,0 0 0 0 0,0 0 0 0 0,0 0 0 0 0,0-1 0 0 0,0 1 0 0 0,0 0 0 0 0,-3 0 0 0 0,-24 17 0 0 0,20-13-89 0 0,5 0-22 0 0,-19 9 55 0 0,20-12 21 0 0,1-1-100 0 0,-2-5-35 0 0,-7-25-1743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1-26T06:14:14.030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4 1 1375 0 0,'-3'0'6296'0'0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1-26T06:14:41.660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1 143 2303 0 0,'3'0'15784'0'0,"0"1"-15798"0"0,2 0 382 0 0,0 0-1 0 0,0 1 1 0 0,0 0 0 0 0,-1 0-1 0 0,7 3 1545 0 0,-6-3-1822 0 0,0 0 0 0 0,0 0 0 0 0,-1 0 0 0 0,6 3-1 0 0,4 3 302 0 0,-3-8-325 0 0,0-1 124 0 0,-7 2-137 0 0,1 0-41 0 0,15 1-13 0 0,15 0 257 0 0,-34-2-239 0 0,1 0-1 0 0,0 0 0 0 0,0 0 1 0 0,0 0-1 0 0,0 0 1 0 0,-1 0-1 0 0,1-1 1 0 0,0 1-1 0 0,0-1 1 0 0,-1 1-1 0 0,3-2 0 0 0,2 0 43 0 0,17-7-99 0 0,-21 8 34 0 0,0 0 0 0 0,0 0 1 0 0,0 1-1 0 0,0-1 1 0 0,0 0-1 0 0,0 1 1 0 0,0-1-1 0 0,1 1 1 0 0,1 0-1 0 0,-1 0 6 0 0,-1 0 0 0 0,0 0 0 0 0,0 0 0 0 0,0-1 0 0 0,0 1 0 0 0,1 0 0 0 0,-1-1 0 0 0,0 1 0 0 0,0-1 0 0 0,3-1 0 0 0,6-3 0 0 0,2 1-32 0 0,21-11 0 0 0,9-9 32 0 0,-28 19 0 0 0,-13 4 0 0 0,0 1 0 0 0,0-1 0 0 0,0 1 0 0 0,0-1 0 0 0,0 0 0 0 0,0 0 0 0 0,0 0 0 0 0,0 0 0 0 0,3-3 0 0 0,-2 2 0 0 0,0 0 0 0 0,0 0 0 0 0,1 0 0 0 0,-1 0 0 0 0,1 1 0 0 0,3-2 0 0 0,5-2 0 0 0,1 0 0 0 0,-10 4 0 0 0,-1 0 0 0 0,1-1 0 0 0,-1 1 0 0 0,1 0 0 0 0,-1-1 0 0 0,1 1 0 0 0,-1-1 0 0 0,3-2 0 0 0,-2 2 0 0 0,0-1 0 0 0,0 1 0 0 0,0 0 0 0 0,1 0 0 0 0,4-2 0 0 0,-4 2 0 0 0,-3 2 137 0 0,2-2-273 0 0,1-1 134 0 0,-2 1 11 0 0,0 0 0 0 0,0 1 1 0 0,1-1-1 0 0,-1 1 0 0 0,0 0 1 0 0,1-1-1 0 0,-1 1 0 0 0,1 0 1 0 0,-1 0-1 0 0,6-1 0 0 0,8-2-11 0 0,-8 0 16 0 0,-8 4-23 0 0,1-1-1 0 0,-1 1 1 0 0,1-1-1 0 0,-1 1 0 0 0,1 0 1 0 0,-1-1-1 0 0,1 1 1 0 0,-1 0-1 0 0,1-1 0 0 0,0 1 1 0 0,-1 0-1 0 0,1 0 0 0 0,0-1 1 0 0,-1 1-1 0 0,1 0 1 0 0,0 0-1 0 0,-1 0 0 0 0,2 0 1 0 0,14-3-2 0 0,-9 4 11 0 0,5 3 0 0 0,-7-3 7 0 0,0 0-1 0 0,-1 1 0 0 0,1-1 1 0 0,0 1-1 0 0,-1 0 1 0 0,1 1-1 0 0,-1-1 0 0 0,0 1 1 0 0,7 5-1 0 0,12 12 13 0 0,-14-12-4 0 0,0 0 0 0 0,12 16 0 0 0,2-1 14 0 0,-18-20-22 0 0,-1 1 0 0 0,0 0 0 0 0,0 0 0 0 0,5 7 0 0 0,-6-7-7 0 0,1 1 0 0 0,0-1 0 0 0,0 0 0 0 0,9 7 0 0 0,10 9 0 0 0,-21-18 0 0 0,-1 0 0 0 0,1-1 0 0 0,0 1 0 0 0,-1-1 0 0 0,1 0 0 0 0,0 0 0 0 0,4 2 0 0 0,-4-2 0 0 0,-1 0 0 0 0,1 0 0 0 0,0 0 0 0 0,-1 0 0 0 0,1 1 0 0 0,-1-1 0 0 0,1 0 0 0 0,0 2 0 0 0,2 1-73 0 0,-4-4-10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1C5D04-11B6-A3C7-FA10-00ED86FE06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2190838-9328-9801-C459-147D69ED60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376F70-1DD0-F786-DD23-CE8DD3F8D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59D85-8B67-4D7D-B0EA-20469D879258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99FED1-AAC3-171D-F443-3C0F3C1B9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9606D7-86E1-C9A4-F86B-D2BB24EAD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3D83-F626-4916-B550-5022C130FF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9678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843C63-CF76-CAC4-3203-0AFF0AB47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FEDF8D8-FDD8-6D9F-6166-4D87116E78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88F148-AB48-16F4-2CBE-6ADA8E6AE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59D85-8B67-4D7D-B0EA-20469D879258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153F54-03F8-4AC0-C50B-50C344266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75908A-AA80-116C-299A-BC2884B72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3D83-F626-4916-B550-5022C130FF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357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22C025D-8927-A476-222D-2A07D3B9A2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3A7BD57-185D-E5F8-C478-EDA803408B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E59B22-E8F9-2E28-C4AA-30F981E85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59D85-8B67-4D7D-B0EA-20469D879258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8DA2B3-3EAF-3C3C-09FC-6291C2A29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EE3F58-05D7-6BE9-324E-36CB17F19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3D83-F626-4916-B550-5022C130FF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7917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D72A68-2BE6-9CD6-E8E0-69FB5D80F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FA4C1C8-6658-48EB-5D9D-CB2994D0F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F63D5CC-8731-0C6A-B5AF-E850CFB7F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59D85-8B67-4D7D-B0EA-20469D879258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5DAC363-BAE9-3752-0F89-02564F8B6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8B624B0-FF16-09E4-3AEB-AA2ABF4E8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3D83-F626-4916-B550-5022C130FF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9246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57C4CA-1EFC-20DE-8EF8-B5DD3894B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8DBC492-9309-1FB7-F46E-E83C8120A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5B954B-B339-D50B-97D5-764AD2D36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59D85-8B67-4D7D-B0EA-20469D879258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F31E14-BFD7-CD0F-B9E9-1754F1112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1CDF53-6F20-8FCA-EFF5-249F30031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3D83-F626-4916-B550-5022C130FF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746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25F8D0-EC6F-EB83-636D-9821B902A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43F0C1-FB3A-F191-0479-BD856D9B97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7620924-C714-1525-DB17-431A787F62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0C4602-97BC-86E2-4E76-2D72F5BEF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59D85-8B67-4D7D-B0EA-20469D879258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44E14EC-EC26-C901-99D6-EA9303079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DEB2C5C-5BB0-EE23-F689-A70CCCB7D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3D83-F626-4916-B550-5022C130FF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1591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4D9B26-1806-B183-1759-AA78C3F19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9CC7711-40A8-D693-0E66-65CFDBBBCB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DDCC357-6514-D31B-8BE1-455578A4AC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E22D2E1-AFD4-B82F-B42F-A766429462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DF33C74-B662-A319-ABF0-2BBE43D4A3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A551FBD-5EB5-BDD8-FB96-3C30E63AE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59D85-8B67-4D7D-B0EA-20469D879258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7BFC3E1-AC0B-7AA5-9A82-1E6848695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1F186A8-9526-F5AF-1DED-E5E0771E9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3D83-F626-4916-B550-5022C130FF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90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6AC969-CB8E-6CD4-7602-C696742CD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34C50D8-0C7E-0B69-74AA-B91A77F96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59D85-8B67-4D7D-B0EA-20469D879258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7DAA9A8-5883-7260-2460-8A7F584DF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9BAE795-BA15-2A4E-21E7-0D49DC708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3D83-F626-4916-B550-5022C130FF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8242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3EDD7B8-503B-306D-07C7-295E83331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59D85-8B67-4D7D-B0EA-20469D879258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87E4AB7-4AC6-691C-01B1-09D209A15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6A437AF-8ABD-83A3-AD84-21E4BF9B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3D83-F626-4916-B550-5022C130FF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970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2E584C-C191-36C9-3BD1-70A901DCD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1ECBD0-1698-1035-D8E6-50E2EC729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B0201FD-71A7-E0CC-B915-476D52F693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F975A3A-139F-C895-8D31-8607472EC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59D85-8B67-4D7D-B0EA-20469D879258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A9116B3-F8F8-4386-AF94-081890A36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B0EF282-59E1-3A57-DA73-053A3D35F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3D83-F626-4916-B550-5022C130FF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108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16E52B-99B5-39B5-E353-47F4B3068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8BC6923-50FE-ABEF-2ACF-6C311CD122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0B8901E-DC65-C5B8-98AD-84EEF79D53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51E0ED-E94C-9F27-964C-E82C62800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59D85-8B67-4D7D-B0EA-20469D879258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F042EF8-2F1C-BF7A-B093-B3135DAF1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FA300E1-01EA-59C1-ABB7-4C1320BB5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3D83-F626-4916-B550-5022C130FF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2750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8D1A118-15F4-C552-6C7D-BAEAF956A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150D03B-044A-3EE8-A454-40974B9ABC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75DE93-9477-A5DB-0760-4087EA237E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59D85-8B67-4D7D-B0EA-20469D879258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B8CB98-4483-7982-3011-60A72BCE46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D8BC03-11EB-328B-0EE4-757B799174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F3D83-F626-4916-B550-5022C130FF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6404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emf"/><Relationship Id="rId5" Type="http://schemas.openxmlformats.org/officeDocument/2006/relationships/customXml" Target="../ink/ink2.xml"/><Relationship Id="rId10" Type="http://schemas.openxmlformats.org/officeDocument/2006/relationships/image" Target="../media/image7.emf"/><Relationship Id="rId4" Type="http://schemas.openxmlformats.org/officeDocument/2006/relationships/image" Target="../media/image5.emf"/><Relationship Id="rId9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86E3112-F339-42A3-BC2B-ABD0AE7F0405}"/>
              </a:ext>
            </a:extLst>
          </p:cNvPr>
          <p:cNvGrpSpPr/>
          <p:nvPr/>
        </p:nvGrpSpPr>
        <p:grpSpPr>
          <a:xfrm>
            <a:off x="-294967" y="3963832"/>
            <a:ext cx="13934767" cy="908492"/>
            <a:chOff x="0" y="-2"/>
            <a:chExt cx="21203399" cy="908492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9BB2792D-D317-432A-8258-3D3EE529BA69}"/>
                </a:ext>
              </a:extLst>
            </p:cNvPr>
            <p:cNvSpPr/>
            <p:nvPr/>
          </p:nvSpPr>
          <p:spPr>
            <a:xfrm>
              <a:off x="0" y="-1"/>
              <a:ext cx="12192000" cy="908491"/>
            </a:xfrm>
            <a:prstGeom prst="rect">
              <a:avLst/>
            </a:prstGeom>
            <a:solidFill>
              <a:srgbClr val="CC3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台形 5">
              <a:extLst>
                <a:ext uri="{FF2B5EF4-FFF2-40B4-BE49-F238E27FC236}">
                  <a16:creationId xmlns:a16="http://schemas.microsoft.com/office/drawing/2014/main" id="{E24ED331-1FDF-483D-B0C8-633B96100204}"/>
                </a:ext>
              </a:extLst>
            </p:cNvPr>
            <p:cNvSpPr/>
            <p:nvPr/>
          </p:nvSpPr>
          <p:spPr>
            <a:xfrm>
              <a:off x="5723773" y="-1"/>
              <a:ext cx="11344169" cy="908491"/>
            </a:xfrm>
            <a:prstGeom prst="trapezoid">
              <a:avLst>
                <a:gd name="adj" fmla="val 126150"/>
              </a:avLst>
            </a:prstGeom>
            <a:solidFill>
              <a:srgbClr val="FF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" name="台形 6">
              <a:extLst>
                <a:ext uri="{FF2B5EF4-FFF2-40B4-BE49-F238E27FC236}">
                  <a16:creationId xmlns:a16="http://schemas.microsoft.com/office/drawing/2014/main" id="{5857A272-4BFE-4F63-B3C8-88CA4419B19F}"/>
                </a:ext>
              </a:extLst>
            </p:cNvPr>
            <p:cNvSpPr/>
            <p:nvPr/>
          </p:nvSpPr>
          <p:spPr>
            <a:xfrm>
              <a:off x="12192000" y="-2"/>
              <a:ext cx="9011399" cy="908491"/>
            </a:xfrm>
            <a:prstGeom prst="trapezoid">
              <a:avLst>
                <a:gd name="adj" fmla="val 126150"/>
              </a:avLst>
            </a:prstGeom>
            <a:solidFill>
              <a:srgbClr val="00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4C2795F-A43D-4A4A-BF39-2EA54F7F0A16}"/>
              </a:ext>
            </a:extLst>
          </p:cNvPr>
          <p:cNvSpPr txBox="1"/>
          <p:nvPr/>
        </p:nvSpPr>
        <p:spPr>
          <a:xfrm>
            <a:off x="2719724" y="3013501"/>
            <a:ext cx="69557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南九州周遊モデルコース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1FEFB63-6E09-45FA-8EB0-CD3570B680D7}"/>
              </a:ext>
            </a:extLst>
          </p:cNvPr>
          <p:cNvSpPr txBox="1"/>
          <p:nvPr/>
        </p:nvSpPr>
        <p:spPr>
          <a:xfrm>
            <a:off x="1097685" y="4152041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熊本県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6E123AB-E12C-4D36-A10D-3DFA17172294}"/>
              </a:ext>
            </a:extLst>
          </p:cNvPr>
          <p:cNvSpPr txBox="1"/>
          <p:nvPr/>
        </p:nvSpPr>
        <p:spPr>
          <a:xfrm>
            <a:off x="5412769" y="4152041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宮崎</a:t>
            </a:r>
            <a:r>
              <a:rPr kumimoji="1"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県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B35DD44-CB0E-4ABD-9850-6B63DAE075A8}"/>
              </a:ext>
            </a:extLst>
          </p:cNvPr>
          <p:cNvSpPr txBox="1"/>
          <p:nvPr/>
        </p:nvSpPr>
        <p:spPr>
          <a:xfrm>
            <a:off x="9296336" y="4152041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鹿児島</a:t>
            </a:r>
            <a:r>
              <a:rPr kumimoji="1"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県</a:t>
            </a:r>
          </a:p>
        </p:txBody>
      </p:sp>
    </p:spTree>
    <p:extLst>
      <p:ext uri="{BB962C8B-B14F-4D97-AF65-F5344CB8AC3E}">
        <p14:creationId xmlns:p14="http://schemas.microsoft.com/office/powerpoint/2010/main" val="2342383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072F303A-F5C5-472E-996B-2C75754C7D67}"/>
              </a:ext>
            </a:extLst>
          </p:cNvPr>
          <p:cNvSpPr/>
          <p:nvPr/>
        </p:nvSpPr>
        <p:spPr>
          <a:xfrm>
            <a:off x="3489578" y="5668586"/>
            <a:ext cx="8517002" cy="114300"/>
          </a:xfrm>
          <a:prstGeom prst="rect">
            <a:avLst/>
          </a:prstGeom>
          <a:solidFill>
            <a:srgbClr val="FF99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16DB2BB-3052-4510-B9DD-168296163A75}"/>
              </a:ext>
            </a:extLst>
          </p:cNvPr>
          <p:cNvSpPr/>
          <p:nvPr/>
        </p:nvSpPr>
        <p:spPr>
          <a:xfrm>
            <a:off x="0" y="-1"/>
            <a:ext cx="12192000" cy="908491"/>
          </a:xfrm>
          <a:prstGeom prst="rect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台形 24">
            <a:extLst>
              <a:ext uri="{FF2B5EF4-FFF2-40B4-BE49-F238E27FC236}">
                <a16:creationId xmlns:a16="http://schemas.microsoft.com/office/drawing/2014/main" id="{CA97D2BC-EA06-4CD0-B8FD-AB379764DF4D}"/>
              </a:ext>
            </a:extLst>
          </p:cNvPr>
          <p:cNvSpPr/>
          <p:nvPr/>
        </p:nvSpPr>
        <p:spPr>
          <a:xfrm>
            <a:off x="5723775" y="-1"/>
            <a:ext cx="9011399" cy="908491"/>
          </a:xfrm>
          <a:prstGeom prst="trapezoid">
            <a:avLst>
              <a:gd name="adj" fmla="val 126150"/>
            </a:avLst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348289D3-99EB-4368-9144-E29EB9942035}"/>
              </a:ext>
            </a:extLst>
          </p:cNvPr>
          <p:cNvSpPr/>
          <p:nvPr/>
        </p:nvSpPr>
        <p:spPr>
          <a:xfrm>
            <a:off x="6636658" y="3757792"/>
            <a:ext cx="4533149" cy="114300"/>
          </a:xfrm>
          <a:prstGeom prst="rect">
            <a:avLst/>
          </a:prstGeom>
          <a:solidFill>
            <a:srgbClr val="FF99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A96ADC1-D7A7-4E34-B52F-8F5DA75E76DD}"/>
              </a:ext>
            </a:extLst>
          </p:cNvPr>
          <p:cNvSpPr/>
          <p:nvPr/>
        </p:nvSpPr>
        <p:spPr>
          <a:xfrm>
            <a:off x="1454545" y="1846998"/>
            <a:ext cx="10300850" cy="114300"/>
          </a:xfrm>
          <a:prstGeom prst="rect">
            <a:avLst/>
          </a:prstGeom>
          <a:solidFill>
            <a:srgbClr val="CC33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27D48BA1-6EEA-4E7D-B205-42719EE0BEA3}"/>
              </a:ext>
            </a:extLst>
          </p:cNvPr>
          <p:cNvSpPr/>
          <p:nvPr/>
        </p:nvSpPr>
        <p:spPr>
          <a:xfrm>
            <a:off x="6912313" y="1564558"/>
            <a:ext cx="2520452" cy="682490"/>
          </a:xfrm>
          <a:prstGeom prst="roundRect">
            <a:avLst>
              <a:gd name="adj" fmla="val 50000"/>
            </a:avLst>
          </a:prstGeom>
          <a:solidFill>
            <a:srgbClr val="CC3300"/>
          </a:solidFill>
          <a:ln w="38100"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0492FA60-E05F-49DD-B75C-D9498DC2A485}"/>
              </a:ext>
            </a:extLst>
          </p:cNvPr>
          <p:cNvSpPr/>
          <p:nvPr/>
        </p:nvSpPr>
        <p:spPr>
          <a:xfrm>
            <a:off x="9925876" y="1564558"/>
            <a:ext cx="2120570" cy="68249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7D3F21E0-E369-4E80-895A-4F63332236EF}"/>
              </a:ext>
            </a:extLst>
          </p:cNvPr>
          <p:cNvSpPr/>
          <p:nvPr/>
        </p:nvSpPr>
        <p:spPr>
          <a:xfrm>
            <a:off x="4028070" y="1564558"/>
            <a:ext cx="2381251" cy="682490"/>
          </a:xfrm>
          <a:prstGeom prst="roundRect">
            <a:avLst>
              <a:gd name="adj" fmla="val 50000"/>
            </a:avLst>
          </a:prstGeom>
          <a:solidFill>
            <a:srgbClr val="CC3300"/>
          </a:solidFill>
          <a:ln w="38100"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5BE55BB6-9E33-4FD4-907D-136CE6CC1884}"/>
              </a:ext>
            </a:extLst>
          </p:cNvPr>
          <p:cNvSpPr/>
          <p:nvPr/>
        </p:nvSpPr>
        <p:spPr>
          <a:xfrm>
            <a:off x="2463777" y="1564558"/>
            <a:ext cx="1039101" cy="68249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D4C0AD1-CF83-49AD-946D-F209B1D9360A}"/>
              </a:ext>
            </a:extLst>
          </p:cNvPr>
          <p:cNvSpPr txBox="1"/>
          <p:nvPr/>
        </p:nvSpPr>
        <p:spPr>
          <a:xfrm>
            <a:off x="152437" y="219900"/>
            <a:ext cx="63401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モデル１：熊本・宮崎（３日間）</a:t>
            </a:r>
            <a:endParaRPr kumimoji="1" lang="ja-JP" altLang="en-US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EFFEBAB-8389-4791-8D63-E71D6B748AD7}"/>
              </a:ext>
            </a:extLst>
          </p:cNvPr>
          <p:cNvSpPr txBox="1"/>
          <p:nvPr/>
        </p:nvSpPr>
        <p:spPr>
          <a:xfrm>
            <a:off x="2536566" y="175161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熊本駅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86A3965-739F-4331-B02F-2505731A70C4}"/>
              </a:ext>
            </a:extLst>
          </p:cNvPr>
          <p:cNvSpPr txBox="1"/>
          <p:nvPr/>
        </p:nvSpPr>
        <p:spPr>
          <a:xfrm>
            <a:off x="3995989" y="1611133"/>
            <a:ext cx="2547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くまもと</a:t>
            </a:r>
            <a:r>
              <a:rPr kumimoji="1"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SDG</a:t>
            </a:r>
            <a:r>
              <a:rPr kumimoji="1" lang="ja-JP" altLang="en-US" sz="1600" b="1" dirty="0" err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ｓ</a:t>
            </a:r>
            <a:endParaRPr kumimoji="1" lang="en-US" altLang="ja-JP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ミライパーク</a:t>
            </a:r>
            <a:r>
              <a:rPr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（益城町）</a:t>
            </a:r>
            <a:endParaRPr kumimoji="1" lang="ja-JP" altLang="en-US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C440331-61F6-4FF8-B37D-CE6C865D7D26}"/>
              </a:ext>
            </a:extLst>
          </p:cNvPr>
          <p:cNvSpPr txBox="1"/>
          <p:nvPr/>
        </p:nvSpPr>
        <p:spPr>
          <a:xfrm>
            <a:off x="6942013" y="1628655"/>
            <a:ext cx="26468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くまもと水プログラム・</a:t>
            </a:r>
            <a:endParaRPr kumimoji="1" lang="en-US" altLang="ja-JP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日本リモナイト（阿蘇市）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E9BEC13-D7C9-498E-9913-1EF8FF5DFDCD}"/>
              </a:ext>
            </a:extLst>
          </p:cNvPr>
          <p:cNvSpPr txBox="1"/>
          <p:nvPr/>
        </p:nvSpPr>
        <p:spPr>
          <a:xfrm>
            <a:off x="9866147" y="1597877"/>
            <a:ext cx="226215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＜宿泊＞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内牧温泉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阿蘇市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AD9CBC9-7406-4F3A-B773-3EE21435208A}"/>
              </a:ext>
            </a:extLst>
          </p:cNvPr>
          <p:cNvSpPr txBox="1"/>
          <p:nvPr/>
        </p:nvSpPr>
        <p:spPr>
          <a:xfrm>
            <a:off x="159855" y="1581167"/>
            <a:ext cx="109209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Day.1</a:t>
            </a:r>
          </a:p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熊本県</a:t>
            </a:r>
          </a:p>
        </p:txBody>
      </p:sp>
      <p:pic>
        <p:nvPicPr>
          <p:cNvPr id="28" name="グラフィックス 27" descr="クルーズ船">
            <a:extLst>
              <a:ext uri="{FF2B5EF4-FFF2-40B4-BE49-F238E27FC236}">
                <a16:creationId xmlns:a16="http://schemas.microsoft.com/office/drawing/2014/main" id="{67766E60-D40B-4F41-9CE7-D744179FF58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69959" y="5333870"/>
            <a:ext cx="738664" cy="738664"/>
          </a:xfrm>
          <a:prstGeom prst="rect">
            <a:avLst/>
          </a:prstGeom>
        </p:spPr>
      </p:pic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95DD2480-7B87-4511-ADE1-36D986E19394}"/>
              </a:ext>
            </a:extLst>
          </p:cNvPr>
          <p:cNvSpPr/>
          <p:nvPr/>
        </p:nvSpPr>
        <p:spPr>
          <a:xfrm>
            <a:off x="2114465" y="3761196"/>
            <a:ext cx="4533149" cy="114300"/>
          </a:xfrm>
          <a:prstGeom prst="rect">
            <a:avLst/>
          </a:prstGeom>
          <a:solidFill>
            <a:srgbClr val="CC33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292DA080-28FB-492B-A82D-EBA01D44F2FE}"/>
              </a:ext>
            </a:extLst>
          </p:cNvPr>
          <p:cNvSpPr/>
          <p:nvPr/>
        </p:nvSpPr>
        <p:spPr>
          <a:xfrm>
            <a:off x="7616889" y="3478756"/>
            <a:ext cx="1894015" cy="682490"/>
          </a:xfrm>
          <a:prstGeom prst="roundRect">
            <a:avLst>
              <a:gd name="adj" fmla="val 50000"/>
            </a:avLst>
          </a:prstGeom>
          <a:solidFill>
            <a:srgbClr val="FF99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四角形: 角を丸くする 31">
            <a:extLst>
              <a:ext uri="{FF2B5EF4-FFF2-40B4-BE49-F238E27FC236}">
                <a16:creationId xmlns:a16="http://schemas.microsoft.com/office/drawing/2014/main" id="{222FC5C8-87BE-49A8-BEFC-A59CC8F37975}"/>
              </a:ext>
            </a:extLst>
          </p:cNvPr>
          <p:cNvSpPr/>
          <p:nvPr/>
        </p:nvSpPr>
        <p:spPr>
          <a:xfrm>
            <a:off x="1364801" y="3478756"/>
            <a:ext cx="1291973" cy="68249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2E36A411-0278-4547-BDB2-DCF1E7B3BF1F}"/>
              </a:ext>
            </a:extLst>
          </p:cNvPr>
          <p:cNvSpPr/>
          <p:nvPr/>
        </p:nvSpPr>
        <p:spPr>
          <a:xfrm>
            <a:off x="3194989" y="3478756"/>
            <a:ext cx="2629960" cy="682490"/>
          </a:xfrm>
          <a:prstGeom prst="roundRect">
            <a:avLst>
              <a:gd name="adj" fmla="val 50000"/>
            </a:avLst>
          </a:prstGeom>
          <a:solidFill>
            <a:srgbClr val="CC3300"/>
          </a:solidFill>
          <a:ln w="38100"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DE4E68EB-A29A-4E20-9640-B8D9505A90E4}"/>
              </a:ext>
            </a:extLst>
          </p:cNvPr>
          <p:cNvSpPr/>
          <p:nvPr/>
        </p:nvSpPr>
        <p:spPr>
          <a:xfrm>
            <a:off x="6522531" y="3478756"/>
            <a:ext cx="926786" cy="68249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814EEBB6-B0B7-447B-8D3C-125067556A6B}"/>
              </a:ext>
            </a:extLst>
          </p:cNvPr>
          <p:cNvSpPr txBox="1"/>
          <p:nvPr/>
        </p:nvSpPr>
        <p:spPr>
          <a:xfrm>
            <a:off x="6662758" y="3665814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昼食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08DC576D-5963-490E-BB6C-3DBD4010AB63}"/>
              </a:ext>
            </a:extLst>
          </p:cNvPr>
          <p:cNvSpPr txBox="1"/>
          <p:nvPr/>
        </p:nvSpPr>
        <p:spPr>
          <a:xfrm>
            <a:off x="3206447" y="3577961"/>
            <a:ext cx="26470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熊本地震震災ミュージアム</a:t>
            </a:r>
            <a:endParaRPr kumimoji="1" lang="en-US" altLang="ja-JP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KIOKU(</a:t>
            </a:r>
            <a:r>
              <a: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南阿蘇村</a:t>
            </a:r>
            <a:r>
              <a:rPr kumimoji="1"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6DAD6C3F-6E9A-42E6-94A8-BBA79359660A}"/>
              </a:ext>
            </a:extLst>
          </p:cNvPr>
          <p:cNvSpPr txBox="1"/>
          <p:nvPr/>
        </p:nvSpPr>
        <p:spPr>
          <a:xfrm>
            <a:off x="7908036" y="3648309"/>
            <a:ext cx="1338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高千穂散策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1C48C1A-A4A9-4CAC-9B14-F2E518AE8439}"/>
              </a:ext>
            </a:extLst>
          </p:cNvPr>
          <p:cNvSpPr txBox="1"/>
          <p:nvPr/>
        </p:nvSpPr>
        <p:spPr>
          <a:xfrm>
            <a:off x="1454544" y="3674245"/>
            <a:ext cx="1107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内牧温泉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F14AD6B8-F26A-4D8E-92E7-600E86B38787}"/>
              </a:ext>
            </a:extLst>
          </p:cNvPr>
          <p:cNvSpPr txBox="1"/>
          <p:nvPr/>
        </p:nvSpPr>
        <p:spPr>
          <a:xfrm>
            <a:off x="110164" y="3310514"/>
            <a:ext cx="1191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Day.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endParaRPr kumimoji="1"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熊本県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宮崎県</a:t>
            </a:r>
          </a:p>
        </p:txBody>
      </p:sp>
      <p:sp>
        <p:nvSpPr>
          <p:cNvPr id="46" name="四角形: 角を丸くする 45">
            <a:extLst>
              <a:ext uri="{FF2B5EF4-FFF2-40B4-BE49-F238E27FC236}">
                <a16:creationId xmlns:a16="http://schemas.microsoft.com/office/drawing/2014/main" id="{2AF9A665-8BFF-4B62-BE4F-6F615C36DB5F}"/>
              </a:ext>
            </a:extLst>
          </p:cNvPr>
          <p:cNvSpPr/>
          <p:nvPr/>
        </p:nvSpPr>
        <p:spPr>
          <a:xfrm>
            <a:off x="10112565" y="3404858"/>
            <a:ext cx="1894015" cy="83028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4B420C9-C0CB-4C01-A5FC-7A3E8DC7DEEC}"/>
              </a:ext>
            </a:extLst>
          </p:cNvPr>
          <p:cNvSpPr txBox="1"/>
          <p:nvPr/>
        </p:nvSpPr>
        <p:spPr>
          <a:xfrm>
            <a:off x="10980759" y="3648309"/>
            <a:ext cx="184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kumimoji="1" lang="ja-JP" altLang="en-US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BFC0C2F6-DD8D-4863-82C4-03DDC6532104}"/>
              </a:ext>
            </a:extLst>
          </p:cNvPr>
          <p:cNvSpPr txBox="1"/>
          <p:nvPr/>
        </p:nvSpPr>
        <p:spPr>
          <a:xfrm>
            <a:off x="10289898" y="3467239"/>
            <a:ext cx="156645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＜宿泊＞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1800"/>
              </a:lnSpc>
            </a:pP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乙島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門川町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algn="ctr">
              <a:lnSpc>
                <a:spcPts val="1800"/>
              </a:lnSpc>
            </a:pP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キャンプ泊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3" name="四角形: 角を丸くする 62">
            <a:extLst>
              <a:ext uri="{FF2B5EF4-FFF2-40B4-BE49-F238E27FC236}">
                <a16:creationId xmlns:a16="http://schemas.microsoft.com/office/drawing/2014/main" id="{BBEDC99B-B7EE-4E70-AE9D-8406B1FC069D}"/>
              </a:ext>
            </a:extLst>
          </p:cNvPr>
          <p:cNvSpPr/>
          <p:nvPr/>
        </p:nvSpPr>
        <p:spPr>
          <a:xfrm>
            <a:off x="5671922" y="5382892"/>
            <a:ext cx="2386945" cy="682490"/>
          </a:xfrm>
          <a:prstGeom prst="roundRect">
            <a:avLst>
              <a:gd name="adj" fmla="val 50000"/>
            </a:avLst>
          </a:prstGeom>
          <a:solidFill>
            <a:srgbClr val="FF99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四角形: 角を丸くする 63">
            <a:extLst>
              <a:ext uri="{FF2B5EF4-FFF2-40B4-BE49-F238E27FC236}">
                <a16:creationId xmlns:a16="http://schemas.microsoft.com/office/drawing/2014/main" id="{664890CE-65E5-4C89-8D15-D9C40D01FA0E}"/>
              </a:ext>
            </a:extLst>
          </p:cNvPr>
          <p:cNvSpPr/>
          <p:nvPr/>
        </p:nvSpPr>
        <p:spPr>
          <a:xfrm>
            <a:off x="4468158" y="5382892"/>
            <a:ext cx="926786" cy="68249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3B59F97C-A6D0-41CE-8323-E033205E3DFA}"/>
              </a:ext>
            </a:extLst>
          </p:cNvPr>
          <p:cNvSpPr txBox="1"/>
          <p:nvPr/>
        </p:nvSpPr>
        <p:spPr>
          <a:xfrm>
            <a:off x="4608385" y="556995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昼食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98E17510-59DB-4EB9-96C1-EDEA6BB1CDA7}"/>
              </a:ext>
            </a:extLst>
          </p:cNvPr>
          <p:cNvSpPr txBox="1"/>
          <p:nvPr/>
        </p:nvSpPr>
        <p:spPr>
          <a:xfrm>
            <a:off x="5607587" y="5446690"/>
            <a:ext cx="2492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一ツ瀬ダム見学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（西都市）</a:t>
            </a: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54C6127D-761C-40BF-86A9-F3A5634A1CBC}"/>
              </a:ext>
            </a:extLst>
          </p:cNvPr>
          <p:cNvSpPr txBox="1"/>
          <p:nvPr/>
        </p:nvSpPr>
        <p:spPr>
          <a:xfrm>
            <a:off x="110164" y="5377682"/>
            <a:ext cx="1191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Day.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</a:t>
            </a:r>
            <a:endParaRPr kumimoji="1"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宮崎県</a:t>
            </a:r>
          </a:p>
        </p:txBody>
      </p:sp>
      <p:sp>
        <p:nvSpPr>
          <p:cNvPr id="70" name="四角形: 角を丸くする 69">
            <a:extLst>
              <a:ext uri="{FF2B5EF4-FFF2-40B4-BE49-F238E27FC236}">
                <a16:creationId xmlns:a16="http://schemas.microsoft.com/office/drawing/2014/main" id="{0008E091-D554-448B-82C9-900BDAE2AB2B}"/>
              </a:ext>
            </a:extLst>
          </p:cNvPr>
          <p:cNvSpPr/>
          <p:nvPr/>
        </p:nvSpPr>
        <p:spPr>
          <a:xfrm>
            <a:off x="1355276" y="5382892"/>
            <a:ext cx="2192353" cy="682490"/>
          </a:xfrm>
          <a:prstGeom prst="roundRect">
            <a:avLst>
              <a:gd name="adj" fmla="val 50000"/>
            </a:avLst>
          </a:prstGeom>
          <a:solidFill>
            <a:srgbClr val="FF99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27AA4F45-B963-42C8-95CD-D9B35011C2A4}"/>
              </a:ext>
            </a:extLst>
          </p:cNvPr>
          <p:cNvSpPr txBox="1"/>
          <p:nvPr/>
        </p:nvSpPr>
        <p:spPr>
          <a:xfrm>
            <a:off x="2223469" y="5552445"/>
            <a:ext cx="184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kumimoji="1" lang="ja-JP" altLang="en-US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A294188D-7CA5-4D86-8D87-D65F3D9B552F}"/>
              </a:ext>
            </a:extLst>
          </p:cNvPr>
          <p:cNvSpPr txBox="1"/>
          <p:nvPr/>
        </p:nvSpPr>
        <p:spPr>
          <a:xfrm>
            <a:off x="1208315" y="5496862"/>
            <a:ext cx="2545603" cy="565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マリンスポーツ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1800"/>
              </a:lnSpc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体験</a:t>
            </a:r>
            <a:r>
              <a:rPr kumimoji="1" lang="en-US" altLang="ja-JP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乙島</a:t>
            </a:r>
            <a:r>
              <a:rPr kumimoji="1" lang="en-US" altLang="ja-JP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</p:txBody>
      </p:sp>
      <p:sp>
        <p:nvSpPr>
          <p:cNvPr id="74" name="四角形: 角を丸くする 73">
            <a:extLst>
              <a:ext uri="{FF2B5EF4-FFF2-40B4-BE49-F238E27FC236}">
                <a16:creationId xmlns:a16="http://schemas.microsoft.com/office/drawing/2014/main" id="{CEA137D8-6BF7-4498-9E8C-0D9B795254EE}"/>
              </a:ext>
            </a:extLst>
          </p:cNvPr>
          <p:cNvSpPr/>
          <p:nvPr/>
        </p:nvSpPr>
        <p:spPr>
          <a:xfrm>
            <a:off x="8951004" y="5382892"/>
            <a:ext cx="1285913" cy="68249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EDC824AA-6BF7-4CC9-AE5C-1FA5DC1572D5}"/>
              </a:ext>
            </a:extLst>
          </p:cNvPr>
          <p:cNvSpPr txBox="1"/>
          <p:nvPr/>
        </p:nvSpPr>
        <p:spPr>
          <a:xfrm>
            <a:off x="9132960" y="5569950"/>
            <a:ext cx="9267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宮崎港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9F7599E-5FE9-401F-A41D-0CB6FD6DA88A}"/>
              </a:ext>
            </a:extLst>
          </p:cNvPr>
          <p:cNvSpPr txBox="1"/>
          <p:nvPr/>
        </p:nvSpPr>
        <p:spPr>
          <a:xfrm>
            <a:off x="10586703" y="5983262"/>
            <a:ext cx="1082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神戸港へ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（船中泊）</a:t>
            </a: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F5F054FD-CCA8-4B36-9D98-7ED2372A62E2}"/>
              </a:ext>
            </a:extLst>
          </p:cNvPr>
          <p:cNvSpPr txBox="1"/>
          <p:nvPr/>
        </p:nvSpPr>
        <p:spPr>
          <a:xfrm>
            <a:off x="1550515" y="1517532"/>
            <a:ext cx="5020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solidFill>
                  <a:srgbClr val="CC3300"/>
                </a:solidFill>
              </a:rPr>
              <a:t>🚅</a:t>
            </a:r>
            <a:endParaRPr kumimoji="1" lang="en-US" altLang="ja-JP" sz="4000" dirty="0">
              <a:solidFill>
                <a:srgbClr val="CC3300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5A7405B-BD5F-4040-B2C3-6288923E3F64}"/>
              </a:ext>
            </a:extLst>
          </p:cNvPr>
          <p:cNvSpPr txBox="1"/>
          <p:nvPr/>
        </p:nvSpPr>
        <p:spPr>
          <a:xfrm>
            <a:off x="3396053" y="2261679"/>
            <a:ext cx="7681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20BDB348-11EB-420C-AB7B-8ADF117AC402}"/>
              </a:ext>
            </a:extLst>
          </p:cNvPr>
          <p:cNvSpPr txBox="1"/>
          <p:nvPr/>
        </p:nvSpPr>
        <p:spPr>
          <a:xfrm>
            <a:off x="6270437" y="2261679"/>
            <a:ext cx="7681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B84A9F5A-0C0D-43B8-9285-708DBCA9E3BA}"/>
              </a:ext>
            </a:extLst>
          </p:cNvPr>
          <p:cNvSpPr txBox="1"/>
          <p:nvPr/>
        </p:nvSpPr>
        <p:spPr>
          <a:xfrm>
            <a:off x="9305088" y="2261679"/>
            <a:ext cx="7681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944F87C1-1BD9-4D0A-9045-211529905DE6}"/>
              </a:ext>
            </a:extLst>
          </p:cNvPr>
          <p:cNvSpPr txBox="1"/>
          <p:nvPr/>
        </p:nvSpPr>
        <p:spPr>
          <a:xfrm>
            <a:off x="2583450" y="4161190"/>
            <a:ext cx="7681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0BE8510-43D8-4A04-B93F-02111FFD9726}"/>
              </a:ext>
            </a:extLst>
          </p:cNvPr>
          <p:cNvSpPr txBox="1"/>
          <p:nvPr/>
        </p:nvSpPr>
        <p:spPr>
          <a:xfrm>
            <a:off x="5836811" y="4161190"/>
            <a:ext cx="7681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AE28F01C-62FD-48C1-BCC8-4354EF661717}"/>
              </a:ext>
            </a:extLst>
          </p:cNvPr>
          <p:cNvSpPr txBox="1"/>
          <p:nvPr/>
        </p:nvSpPr>
        <p:spPr>
          <a:xfrm>
            <a:off x="9305088" y="4122097"/>
            <a:ext cx="1082348" cy="460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1400"/>
              </a:lnSpc>
            </a:pP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船：約５分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5FB75A6E-B03B-467C-B35D-906607BE773D}"/>
              </a:ext>
            </a:extLst>
          </p:cNvPr>
          <p:cNvSpPr txBox="1"/>
          <p:nvPr/>
        </p:nvSpPr>
        <p:spPr>
          <a:xfrm>
            <a:off x="8127741" y="6053102"/>
            <a:ext cx="7681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066500C0-5FB0-4799-B84F-F9CE90F0D30A}"/>
              </a:ext>
            </a:extLst>
          </p:cNvPr>
          <p:cNvSpPr txBox="1"/>
          <p:nvPr/>
        </p:nvSpPr>
        <p:spPr>
          <a:xfrm>
            <a:off x="3463791" y="5996830"/>
            <a:ext cx="1082348" cy="460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船：約５分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1400"/>
              </a:lnSpc>
            </a:pP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id="{BAFB3538-03A8-4E1D-89C4-CA62BD391A1E}"/>
              </a:ext>
            </a:extLst>
          </p:cNvPr>
          <p:cNvCxnSpPr>
            <a:cxnSpLocks/>
          </p:cNvCxnSpPr>
          <p:nvPr/>
        </p:nvCxnSpPr>
        <p:spPr>
          <a:xfrm>
            <a:off x="159855" y="2861247"/>
            <a:ext cx="118467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>
            <a:extLst>
              <a:ext uri="{FF2B5EF4-FFF2-40B4-BE49-F238E27FC236}">
                <a16:creationId xmlns:a16="http://schemas.microsoft.com/office/drawing/2014/main" id="{F26E662E-2C27-4367-B188-5F5D8CF7747C}"/>
              </a:ext>
            </a:extLst>
          </p:cNvPr>
          <p:cNvCxnSpPr>
            <a:cxnSpLocks/>
          </p:cNvCxnSpPr>
          <p:nvPr/>
        </p:nvCxnSpPr>
        <p:spPr>
          <a:xfrm>
            <a:off x="159855" y="4772041"/>
            <a:ext cx="118467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5661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正方形/長方形 158">
            <a:extLst>
              <a:ext uri="{FF2B5EF4-FFF2-40B4-BE49-F238E27FC236}">
                <a16:creationId xmlns:a16="http://schemas.microsoft.com/office/drawing/2014/main" id="{AFE4F0D7-6E88-403B-B73D-E09D803CF018}"/>
              </a:ext>
            </a:extLst>
          </p:cNvPr>
          <p:cNvSpPr/>
          <p:nvPr/>
        </p:nvSpPr>
        <p:spPr>
          <a:xfrm>
            <a:off x="2794000" y="5669256"/>
            <a:ext cx="9212580" cy="114300"/>
          </a:xfrm>
          <a:prstGeom prst="rect">
            <a:avLst/>
          </a:prstGeom>
          <a:solidFill>
            <a:srgbClr val="FF99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16DB2BB-3052-4510-B9DD-168296163A75}"/>
              </a:ext>
            </a:extLst>
          </p:cNvPr>
          <p:cNvSpPr/>
          <p:nvPr/>
        </p:nvSpPr>
        <p:spPr>
          <a:xfrm>
            <a:off x="0" y="-1"/>
            <a:ext cx="12192000" cy="908491"/>
          </a:xfrm>
          <a:prstGeom prst="rect">
            <a:avLst/>
          </a:prstGeom>
          <a:solidFill>
            <a:srgbClr val="00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台形 24">
            <a:extLst>
              <a:ext uri="{FF2B5EF4-FFF2-40B4-BE49-F238E27FC236}">
                <a16:creationId xmlns:a16="http://schemas.microsoft.com/office/drawing/2014/main" id="{CA97D2BC-EA06-4CD0-B8FD-AB379764DF4D}"/>
              </a:ext>
            </a:extLst>
          </p:cNvPr>
          <p:cNvSpPr/>
          <p:nvPr/>
        </p:nvSpPr>
        <p:spPr>
          <a:xfrm>
            <a:off x="5723775" y="-1"/>
            <a:ext cx="9011399" cy="908491"/>
          </a:xfrm>
          <a:prstGeom prst="trapezoid">
            <a:avLst>
              <a:gd name="adj" fmla="val 126150"/>
            </a:avLst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348289D3-99EB-4368-9144-E29EB9942035}"/>
              </a:ext>
            </a:extLst>
          </p:cNvPr>
          <p:cNvSpPr/>
          <p:nvPr/>
        </p:nvSpPr>
        <p:spPr>
          <a:xfrm>
            <a:off x="9005761" y="3755438"/>
            <a:ext cx="2120571" cy="114300"/>
          </a:xfrm>
          <a:prstGeom prst="rect">
            <a:avLst/>
          </a:prstGeom>
          <a:solidFill>
            <a:srgbClr val="FF99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A96ADC1-D7A7-4E34-B52F-8F5DA75E76DD}"/>
              </a:ext>
            </a:extLst>
          </p:cNvPr>
          <p:cNvSpPr/>
          <p:nvPr/>
        </p:nvSpPr>
        <p:spPr>
          <a:xfrm>
            <a:off x="1451941" y="1846998"/>
            <a:ext cx="10303453" cy="114300"/>
          </a:xfrm>
          <a:prstGeom prst="rect">
            <a:avLst/>
          </a:prstGeom>
          <a:solidFill>
            <a:srgbClr val="0099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0492FA60-E05F-49DD-B75C-D9498DC2A485}"/>
              </a:ext>
            </a:extLst>
          </p:cNvPr>
          <p:cNvSpPr/>
          <p:nvPr/>
        </p:nvSpPr>
        <p:spPr>
          <a:xfrm>
            <a:off x="9903592" y="1564558"/>
            <a:ext cx="2120570" cy="68249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7D3F21E0-E369-4E80-895A-4F63332236EF}"/>
              </a:ext>
            </a:extLst>
          </p:cNvPr>
          <p:cNvSpPr/>
          <p:nvPr/>
        </p:nvSpPr>
        <p:spPr>
          <a:xfrm>
            <a:off x="5466720" y="1564558"/>
            <a:ext cx="2381251" cy="682490"/>
          </a:xfrm>
          <a:prstGeom prst="roundRect">
            <a:avLst>
              <a:gd name="adj" fmla="val 50000"/>
            </a:avLst>
          </a:prstGeom>
          <a:solidFill>
            <a:srgbClr val="0099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5BE55BB6-9E33-4FD4-907D-136CE6CC1884}"/>
              </a:ext>
            </a:extLst>
          </p:cNvPr>
          <p:cNvSpPr/>
          <p:nvPr/>
        </p:nvSpPr>
        <p:spPr>
          <a:xfrm>
            <a:off x="2583020" y="1564558"/>
            <a:ext cx="1863809" cy="68249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D4C0AD1-CF83-49AD-946D-F209B1D9360A}"/>
              </a:ext>
            </a:extLst>
          </p:cNvPr>
          <p:cNvSpPr txBox="1"/>
          <p:nvPr/>
        </p:nvSpPr>
        <p:spPr>
          <a:xfrm>
            <a:off x="152437" y="219900"/>
            <a:ext cx="67505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モデル２：鹿児島・宮崎（３日間）</a:t>
            </a:r>
            <a:endParaRPr kumimoji="1" lang="ja-JP" altLang="en-US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EFFEBAB-8389-4791-8D63-E71D6B748AD7}"/>
              </a:ext>
            </a:extLst>
          </p:cNvPr>
          <p:cNvSpPr txBox="1"/>
          <p:nvPr/>
        </p:nvSpPr>
        <p:spPr>
          <a:xfrm>
            <a:off x="2676539" y="1740539"/>
            <a:ext cx="1647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鹿児島中央駅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86A3965-739F-4331-B02F-2505731A70C4}"/>
              </a:ext>
            </a:extLst>
          </p:cNvPr>
          <p:cNvSpPr txBox="1"/>
          <p:nvPr/>
        </p:nvSpPr>
        <p:spPr>
          <a:xfrm>
            <a:off x="5652075" y="1751616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知覧特攻平和会館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E9BEC13-D7C9-498E-9913-1EF8FF5DFDCD}"/>
              </a:ext>
            </a:extLst>
          </p:cNvPr>
          <p:cNvSpPr txBox="1"/>
          <p:nvPr/>
        </p:nvSpPr>
        <p:spPr>
          <a:xfrm>
            <a:off x="9843863" y="1623277"/>
            <a:ext cx="226215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＜宿泊＞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鹿児島市内ホテル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AD9CBC9-7406-4F3A-B773-3EE21435208A}"/>
              </a:ext>
            </a:extLst>
          </p:cNvPr>
          <p:cNvSpPr txBox="1"/>
          <p:nvPr/>
        </p:nvSpPr>
        <p:spPr>
          <a:xfrm>
            <a:off x="159855" y="1581167"/>
            <a:ext cx="110799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Day.1</a:t>
            </a:r>
          </a:p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鹿児島県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F14AD6B8-F26A-4D8E-92E7-600E86B38787}"/>
              </a:ext>
            </a:extLst>
          </p:cNvPr>
          <p:cNvSpPr txBox="1"/>
          <p:nvPr/>
        </p:nvSpPr>
        <p:spPr>
          <a:xfrm>
            <a:off x="159855" y="3304756"/>
            <a:ext cx="1191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Day.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endParaRPr kumimoji="1"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鹿児島県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宮崎県</a:t>
            </a:r>
          </a:p>
        </p:txBody>
      </p:sp>
      <p:sp>
        <p:nvSpPr>
          <p:cNvPr id="63" name="四角形: 角を丸くする 62">
            <a:extLst>
              <a:ext uri="{FF2B5EF4-FFF2-40B4-BE49-F238E27FC236}">
                <a16:creationId xmlns:a16="http://schemas.microsoft.com/office/drawing/2014/main" id="{BBEDC99B-B7EE-4E70-AE9D-8406B1FC069D}"/>
              </a:ext>
            </a:extLst>
          </p:cNvPr>
          <p:cNvSpPr/>
          <p:nvPr/>
        </p:nvSpPr>
        <p:spPr>
          <a:xfrm>
            <a:off x="4488623" y="5383562"/>
            <a:ext cx="3461252" cy="682490"/>
          </a:xfrm>
          <a:prstGeom prst="roundRect">
            <a:avLst>
              <a:gd name="adj" fmla="val 50000"/>
            </a:avLst>
          </a:prstGeom>
          <a:solidFill>
            <a:srgbClr val="FF99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98E17510-59DB-4EB9-96C1-EDEA6BB1CDA7}"/>
              </a:ext>
            </a:extLst>
          </p:cNvPr>
          <p:cNvSpPr txBox="1"/>
          <p:nvPr/>
        </p:nvSpPr>
        <p:spPr>
          <a:xfrm>
            <a:off x="4538587" y="5447360"/>
            <a:ext cx="3461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青島散策・昼食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マリンスポーツ体験（宮崎市）</a:t>
            </a: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54C6127D-761C-40BF-86A9-F3A5634A1CBC}"/>
              </a:ext>
            </a:extLst>
          </p:cNvPr>
          <p:cNvSpPr txBox="1"/>
          <p:nvPr/>
        </p:nvSpPr>
        <p:spPr>
          <a:xfrm>
            <a:off x="159855" y="5378352"/>
            <a:ext cx="1191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Day.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</a:t>
            </a:r>
            <a:endParaRPr kumimoji="1"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宮崎県</a:t>
            </a:r>
          </a:p>
        </p:txBody>
      </p:sp>
      <p:sp>
        <p:nvSpPr>
          <p:cNvPr id="70" name="四角形: 角を丸くする 69">
            <a:extLst>
              <a:ext uri="{FF2B5EF4-FFF2-40B4-BE49-F238E27FC236}">
                <a16:creationId xmlns:a16="http://schemas.microsoft.com/office/drawing/2014/main" id="{0008E091-D554-448B-82C9-900BDAE2AB2B}"/>
              </a:ext>
            </a:extLst>
          </p:cNvPr>
          <p:cNvSpPr/>
          <p:nvPr/>
        </p:nvSpPr>
        <p:spPr>
          <a:xfrm>
            <a:off x="1379043" y="5383562"/>
            <a:ext cx="1920454" cy="68249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27AA4F45-B963-42C8-95CD-D9B35011C2A4}"/>
              </a:ext>
            </a:extLst>
          </p:cNvPr>
          <p:cNvSpPr txBox="1"/>
          <p:nvPr/>
        </p:nvSpPr>
        <p:spPr>
          <a:xfrm>
            <a:off x="2247235" y="5553115"/>
            <a:ext cx="184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kumimoji="1" lang="ja-JP" altLang="en-US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A294188D-7CA5-4D86-8D87-D65F3D9B552F}"/>
              </a:ext>
            </a:extLst>
          </p:cNvPr>
          <p:cNvSpPr txBox="1"/>
          <p:nvPr/>
        </p:nvSpPr>
        <p:spPr>
          <a:xfrm>
            <a:off x="1595974" y="5497532"/>
            <a:ext cx="1536818" cy="565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北きりしま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1800"/>
              </a:lnSpc>
            </a:pP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田舎物語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4" name="四角形: 角を丸くする 73">
            <a:extLst>
              <a:ext uri="{FF2B5EF4-FFF2-40B4-BE49-F238E27FC236}">
                <a16:creationId xmlns:a16="http://schemas.microsoft.com/office/drawing/2014/main" id="{CEA137D8-6BF7-4498-9E8C-0D9B795254EE}"/>
              </a:ext>
            </a:extLst>
          </p:cNvPr>
          <p:cNvSpPr/>
          <p:nvPr/>
        </p:nvSpPr>
        <p:spPr>
          <a:xfrm>
            <a:off x="9044447" y="5383562"/>
            <a:ext cx="1285913" cy="68249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EDC824AA-6BF7-4CC9-AE5C-1FA5DC1572D5}"/>
              </a:ext>
            </a:extLst>
          </p:cNvPr>
          <p:cNvSpPr txBox="1"/>
          <p:nvPr/>
        </p:nvSpPr>
        <p:spPr>
          <a:xfrm>
            <a:off x="9226403" y="5570620"/>
            <a:ext cx="9267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宮崎港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9F7599E-5FE9-401F-A41D-0CB6FD6DA88A}"/>
              </a:ext>
            </a:extLst>
          </p:cNvPr>
          <p:cNvSpPr txBox="1"/>
          <p:nvPr/>
        </p:nvSpPr>
        <p:spPr>
          <a:xfrm>
            <a:off x="10598117" y="5983932"/>
            <a:ext cx="1082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神戸港へ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（船中泊）</a:t>
            </a:r>
          </a:p>
        </p:txBody>
      </p:sp>
      <p:sp>
        <p:nvSpPr>
          <p:cNvPr id="48" name="四角形: 角を丸くする 47">
            <a:extLst>
              <a:ext uri="{FF2B5EF4-FFF2-40B4-BE49-F238E27FC236}">
                <a16:creationId xmlns:a16="http://schemas.microsoft.com/office/drawing/2014/main" id="{F78E1C4D-39DB-4820-8FE6-27043106F933}"/>
              </a:ext>
            </a:extLst>
          </p:cNvPr>
          <p:cNvSpPr/>
          <p:nvPr/>
        </p:nvSpPr>
        <p:spPr>
          <a:xfrm>
            <a:off x="8020278" y="1578378"/>
            <a:ext cx="926786" cy="68249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DEE12013-A57A-4FCB-98E9-0A25A69F105A}"/>
              </a:ext>
            </a:extLst>
          </p:cNvPr>
          <p:cNvSpPr txBox="1"/>
          <p:nvPr/>
        </p:nvSpPr>
        <p:spPr>
          <a:xfrm>
            <a:off x="8168125" y="1757816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昼食</a:t>
            </a: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0EAF23A7-427A-4695-BC08-75AEE302F3C0}"/>
              </a:ext>
            </a:extLst>
          </p:cNvPr>
          <p:cNvSpPr/>
          <p:nvPr/>
        </p:nvSpPr>
        <p:spPr>
          <a:xfrm>
            <a:off x="2284895" y="3755741"/>
            <a:ext cx="5941928" cy="114300"/>
          </a:xfrm>
          <a:prstGeom prst="rect">
            <a:avLst/>
          </a:prstGeom>
          <a:solidFill>
            <a:srgbClr val="0099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四角形: 角を丸くする 50">
            <a:extLst>
              <a:ext uri="{FF2B5EF4-FFF2-40B4-BE49-F238E27FC236}">
                <a16:creationId xmlns:a16="http://schemas.microsoft.com/office/drawing/2014/main" id="{466E9F1E-04BB-44E2-9CAB-AEF4FC771FD1}"/>
              </a:ext>
            </a:extLst>
          </p:cNvPr>
          <p:cNvSpPr/>
          <p:nvPr/>
        </p:nvSpPr>
        <p:spPr>
          <a:xfrm>
            <a:off x="1379042" y="3473301"/>
            <a:ext cx="1753749" cy="68249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四角形: 角を丸くする 52">
            <a:extLst>
              <a:ext uri="{FF2B5EF4-FFF2-40B4-BE49-F238E27FC236}">
                <a16:creationId xmlns:a16="http://schemas.microsoft.com/office/drawing/2014/main" id="{BD3825F8-6F30-4FA1-A27B-0251A6B24C19}"/>
              </a:ext>
            </a:extLst>
          </p:cNvPr>
          <p:cNvSpPr/>
          <p:nvPr/>
        </p:nvSpPr>
        <p:spPr>
          <a:xfrm>
            <a:off x="9794133" y="3398853"/>
            <a:ext cx="2225147" cy="831386"/>
          </a:xfrm>
          <a:prstGeom prst="roundRect">
            <a:avLst>
              <a:gd name="adj" fmla="val 50000"/>
            </a:avLst>
          </a:prstGeom>
          <a:solidFill>
            <a:srgbClr val="FF9900"/>
          </a:solidFill>
          <a:ln w="381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B6CD3EFC-758F-44F6-BB3E-FC93F00C51D2}"/>
              </a:ext>
            </a:extLst>
          </p:cNvPr>
          <p:cNvSpPr txBox="1"/>
          <p:nvPr/>
        </p:nvSpPr>
        <p:spPr>
          <a:xfrm>
            <a:off x="1133507" y="3527553"/>
            <a:ext cx="2262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鹿児島市内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ホテル</a:t>
            </a:r>
          </a:p>
        </p:txBody>
      </p:sp>
      <p:sp>
        <p:nvSpPr>
          <p:cNvPr id="62" name="四角形: 角を丸くする 61">
            <a:extLst>
              <a:ext uri="{FF2B5EF4-FFF2-40B4-BE49-F238E27FC236}">
                <a16:creationId xmlns:a16="http://schemas.microsoft.com/office/drawing/2014/main" id="{D6C20F86-088A-4069-9E07-A7B1C3CB0231}"/>
              </a:ext>
            </a:extLst>
          </p:cNvPr>
          <p:cNvSpPr/>
          <p:nvPr/>
        </p:nvSpPr>
        <p:spPr>
          <a:xfrm>
            <a:off x="3448749" y="3473301"/>
            <a:ext cx="3008702" cy="682490"/>
          </a:xfrm>
          <a:prstGeom prst="roundRect">
            <a:avLst>
              <a:gd name="adj" fmla="val 50000"/>
            </a:avLst>
          </a:prstGeom>
          <a:solidFill>
            <a:srgbClr val="0099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855E350D-5535-4745-B9DF-3689F0D95C6D}"/>
              </a:ext>
            </a:extLst>
          </p:cNvPr>
          <p:cNvSpPr txBox="1"/>
          <p:nvPr/>
        </p:nvSpPr>
        <p:spPr>
          <a:xfrm>
            <a:off x="3486951" y="3523495"/>
            <a:ext cx="29514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錦江湾干潟の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生き物観察ツアー</a:t>
            </a:r>
            <a:r>
              <a:rPr kumimoji="1" lang="en-US" altLang="ja-JP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姶良市</a:t>
            </a:r>
            <a:r>
              <a:rPr kumimoji="1" lang="en-US" altLang="ja-JP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8" name="四角形: 角を丸くする 67">
            <a:extLst>
              <a:ext uri="{FF2B5EF4-FFF2-40B4-BE49-F238E27FC236}">
                <a16:creationId xmlns:a16="http://schemas.microsoft.com/office/drawing/2014/main" id="{D7A488B7-DD64-48B8-A3FE-F682148DFC83}"/>
              </a:ext>
            </a:extLst>
          </p:cNvPr>
          <p:cNvSpPr/>
          <p:nvPr/>
        </p:nvSpPr>
        <p:spPr>
          <a:xfrm>
            <a:off x="6788025" y="3473301"/>
            <a:ext cx="2624809" cy="682490"/>
          </a:xfrm>
          <a:prstGeom prst="roundRect">
            <a:avLst>
              <a:gd name="adj" fmla="val 50000"/>
            </a:avLst>
          </a:prstGeom>
          <a:solidFill>
            <a:srgbClr val="0099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A6A4DABD-30E6-4F96-94A7-9972F993B7A6}"/>
              </a:ext>
            </a:extLst>
          </p:cNvPr>
          <p:cNvSpPr txBox="1"/>
          <p:nvPr/>
        </p:nvSpPr>
        <p:spPr>
          <a:xfrm>
            <a:off x="6981734" y="3523495"/>
            <a:ext cx="2262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キリシマクエスト</a:t>
            </a:r>
            <a:r>
              <a:rPr kumimoji="1" lang="en-US" altLang="ja-JP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Ⅲ</a:t>
            </a:r>
          </a:p>
          <a:p>
            <a:pPr algn="ctr"/>
            <a:r>
              <a:rPr kumimoji="1" lang="en-US" altLang="ja-JP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霧島市</a:t>
            </a:r>
            <a:r>
              <a:rPr kumimoji="1" lang="en-US" altLang="ja-JP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DD453D33-9A51-4AA6-9616-1B9BE71581B6}"/>
              </a:ext>
            </a:extLst>
          </p:cNvPr>
          <p:cNvSpPr txBox="1"/>
          <p:nvPr/>
        </p:nvSpPr>
        <p:spPr>
          <a:xfrm>
            <a:off x="9703064" y="3461481"/>
            <a:ext cx="237379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＜宿泊＞</a:t>
            </a:r>
            <a:endParaRPr kumimoji="1" lang="en-US" altLang="ja-JP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1800"/>
              </a:lnSpc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北きりしま田舎物語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1800"/>
              </a:lnSpc>
            </a:pPr>
            <a:r>
              <a: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農家民泊</a:t>
            </a:r>
            <a:endParaRPr kumimoji="1"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98D7DF17-95E8-4915-AFF8-D02DDDE1A12A}"/>
              </a:ext>
            </a:extLst>
          </p:cNvPr>
          <p:cNvSpPr txBox="1"/>
          <p:nvPr/>
        </p:nvSpPr>
        <p:spPr>
          <a:xfrm>
            <a:off x="1550515" y="1517532"/>
            <a:ext cx="5020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solidFill>
                  <a:srgbClr val="009900"/>
                </a:solidFill>
              </a:rPr>
              <a:t>🚅</a:t>
            </a:r>
            <a:endParaRPr kumimoji="1" lang="en-US" altLang="ja-JP" sz="4000" dirty="0">
              <a:solidFill>
                <a:srgbClr val="009900"/>
              </a:solidFill>
            </a:endParaRPr>
          </a:p>
        </p:txBody>
      </p:sp>
      <p:pic>
        <p:nvPicPr>
          <p:cNvPr id="28" name="グラフィックス 27" descr="クルーズ船">
            <a:extLst>
              <a:ext uri="{FF2B5EF4-FFF2-40B4-BE49-F238E27FC236}">
                <a16:creationId xmlns:a16="http://schemas.microsoft.com/office/drawing/2014/main" id="{67766E60-D40B-4F41-9CE7-D744179FF58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69959" y="5334540"/>
            <a:ext cx="738664" cy="738664"/>
          </a:xfrm>
          <a:prstGeom prst="rect">
            <a:avLst/>
          </a:prstGeom>
        </p:spPr>
      </p:pic>
      <p:sp>
        <p:nvSpPr>
          <p:cNvPr id="162" name="テキスト ボックス 161">
            <a:extLst>
              <a:ext uri="{FF2B5EF4-FFF2-40B4-BE49-F238E27FC236}">
                <a16:creationId xmlns:a16="http://schemas.microsoft.com/office/drawing/2014/main" id="{6A79AA68-2B48-4A8A-8774-971A2610A172}"/>
              </a:ext>
            </a:extLst>
          </p:cNvPr>
          <p:cNvSpPr txBox="1"/>
          <p:nvPr/>
        </p:nvSpPr>
        <p:spPr>
          <a:xfrm>
            <a:off x="4582489" y="2261679"/>
            <a:ext cx="7681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</a:p>
        </p:txBody>
      </p:sp>
      <p:sp>
        <p:nvSpPr>
          <p:cNvPr id="164" name="テキスト ボックス 163">
            <a:extLst>
              <a:ext uri="{FF2B5EF4-FFF2-40B4-BE49-F238E27FC236}">
                <a16:creationId xmlns:a16="http://schemas.microsoft.com/office/drawing/2014/main" id="{1DD96E20-ECBC-4B0B-A446-3E0E075BCC6C}"/>
              </a:ext>
            </a:extLst>
          </p:cNvPr>
          <p:cNvSpPr txBox="1"/>
          <p:nvPr/>
        </p:nvSpPr>
        <p:spPr>
          <a:xfrm>
            <a:off x="9077260" y="2261679"/>
            <a:ext cx="7681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</a:p>
        </p:txBody>
      </p:sp>
      <p:sp>
        <p:nvSpPr>
          <p:cNvPr id="165" name="テキスト ボックス 164">
            <a:extLst>
              <a:ext uri="{FF2B5EF4-FFF2-40B4-BE49-F238E27FC236}">
                <a16:creationId xmlns:a16="http://schemas.microsoft.com/office/drawing/2014/main" id="{ED1F368E-7E68-41C5-9060-4E09E3B0B598}"/>
              </a:ext>
            </a:extLst>
          </p:cNvPr>
          <p:cNvSpPr txBox="1"/>
          <p:nvPr/>
        </p:nvSpPr>
        <p:spPr>
          <a:xfrm>
            <a:off x="2928438" y="4161190"/>
            <a:ext cx="7681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</a:p>
        </p:txBody>
      </p:sp>
      <p:sp>
        <p:nvSpPr>
          <p:cNvPr id="166" name="テキスト ボックス 165">
            <a:extLst>
              <a:ext uri="{FF2B5EF4-FFF2-40B4-BE49-F238E27FC236}">
                <a16:creationId xmlns:a16="http://schemas.microsoft.com/office/drawing/2014/main" id="{6AB7E86E-816B-45CD-AB5E-EE46184F8142}"/>
              </a:ext>
            </a:extLst>
          </p:cNvPr>
          <p:cNvSpPr txBox="1"/>
          <p:nvPr/>
        </p:nvSpPr>
        <p:spPr>
          <a:xfrm>
            <a:off x="6257198" y="4161190"/>
            <a:ext cx="7681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</a:p>
        </p:txBody>
      </p:sp>
      <p:sp>
        <p:nvSpPr>
          <p:cNvPr id="168" name="テキスト ボックス 167">
            <a:extLst>
              <a:ext uri="{FF2B5EF4-FFF2-40B4-BE49-F238E27FC236}">
                <a16:creationId xmlns:a16="http://schemas.microsoft.com/office/drawing/2014/main" id="{E02E6028-9D63-4A71-A727-CB81EEEFA5DC}"/>
              </a:ext>
            </a:extLst>
          </p:cNvPr>
          <p:cNvSpPr txBox="1"/>
          <p:nvPr/>
        </p:nvSpPr>
        <p:spPr>
          <a:xfrm>
            <a:off x="8147875" y="6053102"/>
            <a:ext cx="7681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</a:p>
        </p:txBody>
      </p:sp>
      <p:cxnSp>
        <p:nvCxnSpPr>
          <p:cNvPr id="170" name="直線コネクタ 169">
            <a:extLst>
              <a:ext uri="{FF2B5EF4-FFF2-40B4-BE49-F238E27FC236}">
                <a16:creationId xmlns:a16="http://schemas.microsoft.com/office/drawing/2014/main" id="{554D0D9C-71C1-4BA9-93F9-D00685603822}"/>
              </a:ext>
            </a:extLst>
          </p:cNvPr>
          <p:cNvCxnSpPr>
            <a:cxnSpLocks/>
          </p:cNvCxnSpPr>
          <p:nvPr/>
        </p:nvCxnSpPr>
        <p:spPr>
          <a:xfrm>
            <a:off x="159855" y="2861247"/>
            <a:ext cx="118467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直線コネクタ 170">
            <a:extLst>
              <a:ext uri="{FF2B5EF4-FFF2-40B4-BE49-F238E27FC236}">
                <a16:creationId xmlns:a16="http://schemas.microsoft.com/office/drawing/2014/main" id="{9989EC35-4CC8-44B1-A3BF-D25FFA6E2983}"/>
              </a:ext>
            </a:extLst>
          </p:cNvPr>
          <p:cNvCxnSpPr>
            <a:cxnSpLocks/>
          </p:cNvCxnSpPr>
          <p:nvPr/>
        </p:nvCxnSpPr>
        <p:spPr>
          <a:xfrm>
            <a:off x="159855" y="4772041"/>
            <a:ext cx="118467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テキスト ボックス 171">
            <a:extLst>
              <a:ext uri="{FF2B5EF4-FFF2-40B4-BE49-F238E27FC236}">
                <a16:creationId xmlns:a16="http://schemas.microsoft.com/office/drawing/2014/main" id="{14FCF44B-90BC-4326-98F4-7C0578117B38}"/>
              </a:ext>
            </a:extLst>
          </p:cNvPr>
          <p:cNvSpPr txBox="1"/>
          <p:nvPr/>
        </p:nvSpPr>
        <p:spPr>
          <a:xfrm>
            <a:off x="9219938" y="4161190"/>
            <a:ext cx="7681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</a:p>
        </p:txBody>
      </p:sp>
      <p:sp>
        <p:nvSpPr>
          <p:cNvPr id="173" name="テキスト ボックス 172">
            <a:extLst>
              <a:ext uri="{FF2B5EF4-FFF2-40B4-BE49-F238E27FC236}">
                <a16:creationId xmlns:a16="http://schemas.microsoft.com/office/drawing/2014/main" id="{E1E22622-1EDC-436D-802F-35F53BF4C53C}"/>
              </a:ext>
            </a:extLst>
          </p:cNvPr>
          <p:cNvSpPr txBox="1"/>
          <p:nvPr/>
        </p:nvSpPr>
        <p:spPr>
          <a:xfrm>
            <a:off x="3510995" y="6053102"/>
            <a:ext cx="7681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</a:p>
        </p:txBody>
      </p:sp>
    </p:spTree>
    <p:extLst>
      <p:ext uri="{BB962C8B-B14F-4D97-AF65-F5344CB8AC3E}">
        <p14:creationId xmlns:p14="http://schemas.microsoft.com/office/powerpoint/2010/main" val="4138713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072F303A-F5C5-472E-996B-2C75754C7D67}"/>
              </a:ext>
            </a:extLst>
          </p:cNvPr>
          <p:cNvSpPr/>
          <p:nvPr/>
        </p:nvSpPr>
        <p:spPr>
          <a:xfrm>
            <a:off x="1909763" y="5670078"/>
            <a:ext cx="10096817" cy="114300"/>
          </a:xfrm>
          <a:prstGeom prst="rect">
            <a:avLst/>
          </a:prstGeom>
          <a:solidFill>
            <a:srgbClr val="0099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16DB2BB-3052-4510-B9DD-168296163A75}"/>
              </a:ext>
            </a:extLst>
          </p:cNvPr>
          <p:cNvSpPr/>
          <p:nvPr/>
        </p:nvSpPr>
        <p:spPr>
          <a:xfrm>
            <a:off x="0" y="-1"/>
            <a:ext cx="12192000" cy="908491"/>
          </a:xfrm>
          <a:prstGeom prst="rect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台形 24">
            <a:extLst>
              <a:ext uri="{FF2B5EF4-FFF2-40B4-BE49-F238E27FC236}">
                <a16:creationId xmlns:a16="http://schemas.microsoft.com/office/drawing/2014/main" id="{CA97D2BC-EA06-4CD0-B8FD-AB379764DF4D}"/>
              </a:ext>
            </a:extLst>
          </p:cNvPr>
          <p:cNvSpPr/>
          <p:nvPr/>
        </p:nvSpPr>
        <p:spPr>
          <a:xfrm>
            <a:off x="5723775" y="-1"/>
            <a:ext cx="9011399" cy="908491"/>
          </a:xfrm>
          <a:prstGeom prst="trapezoid">
            <a:avLst>
              <a:gd name="adj" fmla="val 126150"/>
            </a:avLst>
          </a:prstGeom>
          <a:solidFill>
            <a:srgbClr val="00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348289D3-99EB-4368-9144-E29EB9942035}"/>
              </a:ext>
            </a:extLst>
          </p:cNvPr>
          <p:cNvSpPr/>
          <p:nvPr/>
        </p:nvSpPr>
        <p:spPr>
          <a:xfrm>
            <a:off x="5319713" y="3749236"/>
            <a:ext cx="5710237" cy="114300"/>
          </a:xfrm>
          <a:prstGeom prst="rect">
            <a:avLst/>
          </a:prstGeom>
          <a:solidFill>
            <a:srgbClr val="0099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A96ADC1-D7A7-4E34-B52F-8F5DA75E76DD}"/>
              </a:ext>
            </a:extLst>
          </p:cNvPr>
          <p:cNvSpPr/>
          <p:nvPr/>
        </p:nvSpPr>
        <p:spPr>
          <a:xfrm>
            <a:off x="1451941" y="1846998"/>
            <a:ext cx="10303453" cy="114300"/>
          </a:xfrm>
          <a:prstGeom prst="rect">
            <a:avLst/>
          </a:prstGeom>
          <a:solidFill>
            <a:srgbClr val="CC33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0492FA60-E05F-49DD-B75C-D9498DC2A485}"/>
              </a:ext>
            </a:extLst>
          </p:cNvPr>
          <p:cNvSpPr/>
          <p:nvPr/>
        </p:nvSpPr>
        <p:spPr>
          <a:xfrm>
            <a:off x="10134187" y="1564558"/>
            <a:ext cx="1894015" cy="68249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7D3F21E0-E369-4E80-895A-4F63332236EF}"/>
              </a:ext>
            </a:extLst>
          </p:cNvPr>
          <p:cNvSpPr/>
          <p:nvPr/>
        </p:nvSpPr>
        <p:spPr>
          <a:xfrm>
            <a:off x="5729218" y="1484874"/>
            <a:ext cx="3711939" cy="841858"/>
          </a:xfrm>
          <a:prstGeom prst="roundRect">
            <a:avLst>
              <a:gd name="adj" fmla="val 50000"/>
            </a:avLst>
          </a:prstGeom>
          <a:solidFill>
            <a:srgbClr val="CC3300"/>
          </a:solidFill>
          <a:ln w="38100"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5BE55BB6-9E33-4FD4-907D-136CE6CC1884}"/>
              </a:ext>
            </a:extLst>
          </p:cNvPr>
          <p:cNvSpPr/>
          <p:nvPr/>
        </p:nvSpPr>
        <p:spPr>
          <a:xfrm>
            <a:off x="2560733" y="1564558"/>
            <a:ext cx="1341194" cy="68249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D4C0AD1-CF83-49AD-946D-F209B1D9360A}"/>
              </a:ext>
            </a:extLst>
          </p:cNvPr>
          <p:cNvSpPr txBox="1"/>
          <p:nvPr/>
        </p:nvSpPr>
        <p:spPr>
          <a:xfrm>
            <a:off x="152437" y="219900"/>
            <a:ext cx="67505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モデル３：熊本・鹿児島（３日間）</a:t>
            </a:r>
            <a:endParaRPr kumimoji="1" lang="ja-JP" altLang="en-US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EFFEBAB-8389-4791-8D63-E71D6B748AD7}"/>
              </a:ext>
            </a:extLst>
          </p:cNvPr>
          <p:cNvSpPr txBox="1"/>
          <p:nvPr/>
        </p:nvSpPr>
        <p:spPr>
          <a:xfrm>
            <a:off x="2669152" y="175161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新水俣駅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86A3965-739F-4331-B02F-2505731A70C4}"/>
              </a:ext>
            </a:extLst>
          </p:cNvPr>
          <p:cNvSpPr txBox="1"/>
          <p:nvPr/>
        </p:nvSpPr>
        <p:spPr>
          <a:xfrm>
            <a:off x="6396500" y="1517532"/>
            <a:ext cx="2499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１．熊本県環境センター</a:t>
            </a:r>
            <a:endParaRPr kumimoji="1" lang="en-US" altLang="ja-JP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２．「ヒメタツ」講話</a:t>
            </a:r>
            <a:endParaRPr kumimoji="1" lang="en-US" altLang="ja-JP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（いずれも水俣市）</a:t>
            </a:r>
            <a:endParaRPr kumimoji="1" lang="en-US" altLang="ja-JP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E9BEC13-D7C9-498E-9913-1EF8FF5DFDCD}"/>
              </a:ext>
            </a:extLst>
          </p:cNvPr>
          <p:cNvSpPr txBox="1"/>
          <p:nvPr/>
        </p:nvSpPr>
        <p:spPr>
          <a:xfrm>
            <a:off x="10241526" y="1626905"/>
            <a:ext cx="166324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＜宿泊＞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人吉市内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AD9CBC9-7406-4F3A-B773-3EE21435208A}"/>
              </a:ext>
            </a:extLst>
          </p:cNvPr>
          <p:cNvSpPr txBox="1"/>
          <p:nvPr/>
        </p:nvSpPr>
        <p:spPr>
          <a:xfrm>
            <a:off x="159855" y="1581167"/>
            <a:ext cx="109209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Day.1</a:t>
            </a:r>
          </a:p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熊本県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1D27E433-4B5D-4371-9409-EADAEB2D0048}"/>
              </a:ext>
            </a:extLst>
          </p:cNvPr>
          <p:cNvSpPr txBox="1"/>
          <p:nvPr/>
        </p:nvSpPr>
        <p:spPr>
          <a:xfrm>
            <a:off x="1550515" y="1517532"/>
            <a:ext cx="5020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solidFill>
                  <a:srgbClr val="CC3300"/>
                </a:solidFill>
              </a:rPr>
              <a:t>🚅</a:t>
            </a:r>
            <a:endParaRPr kumimoji="1" lang="en-US" altLang="ja-JP" sz="4000" dirty="0">
              <a:solidFill>
                <a:srgbClr val="CC3300"/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95DD2480-7B87-4511-ADE1-36D986E19394}"/>
              </a:ext>
            </a:extLst>
          </p:cNvPr>
          <p:cNvSpPr/>
          <p:nvPr/>
        </p:nvSpPr>
        <p:spPr>
          <a:xfrm>
            <a:off x="2114465" y="3749236"/>
            <a:ext cx="3236183" cy="114300"/>
          </a:xfrm>
          <a:prstGeom prst="rect">
            <a:avLst/>
          </a:prstGeom>
          <a:solidFill>
            <a:srgbClr val="CC33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292DA080-28FB-492B-A82D-EBA01D44F2FE}"/>
              </a:ext>
            </a:extLst>
          </p:cNvPr>
          <p:cNvSpPr/>
          <p:nvPr/>
        </p:nvSpPr>
        <p:spPr>
          <a:xfrm>
            <a:off x="5925923" y="3467664"/>
            <a:ext cx="1348785" cy="68249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四角形: 角を丸くする 31">
            <a:extLst>
              <a:ext uri="{FF2B5EF4-FFF2-40B4-BE49-F238E27FC236}">
                <a16:creationId xmlns:a16="http://schemas.microsoft.com/office/drawing/2014/main" id="{222FC5C8-87BE-49A8-BEFC-A59CC8F37975}"/>
              </a:ext>
            </a:extLst>
          </p:cNvPr>
          <p:cNvSpPr/>
          <p:nvPr/>
        </p:nvSpPr>
        <p:spPr>
          <a:xfrm>
            <a:off x="1373788" y="3466796"/>
            <a:ext cx="1291973" cy="68249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2E36A411-0278-4547-BDB2-DCF1E7B3BF1F}"/>
              </a:ext>
            </a:extLst>
          </p:cNvPr>
          <p:cNvSpPr/>
          <p:nvPr/>
        </p:nvSpPr>
        <p:spPr>
          <a:xfrm>
            <a:off x="2860057" y="3467664"/>
            <a:ext cx="2629960" cy="682490"/>
          </a:xfrm>
          <a:prstGeom prst="roundRect">
            <a:avLst>
              <a:gd name="adj" fmla="val 50000"/>
            </a:avLst>
          </a:prstGeom>
          <a:solidFill>
            <a:srgbClr val="CC3300"/>
          </a:solidFill>
          <a:ln w="38100"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08DC576D-5963-490E-BB6C-3DBD4010AB63}"/>
              </a:ext>
            </a:extLst>
          </p:cNvPr>
          <p:cNvSpPr txBox="1"/>
          <p:nvPr/>
        </p:nvSpPr>
        <p:spPr>
          <a:xfrm>
            <a:off x="2949149" y="3531462"/>
            <a:ext cx="2492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人吉球磨防災学習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プログラム</a:t>
            </a:r>
            <a:r>
              <a:rPr kumimoji="1" lang="en-US" altLang="ja-JP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人吉市</a:t>
            </a:r>
            <a:r>
              <a:rPr kumimoji="1" lang="en-US" altLang="ja-JP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6DAD6C3F-6E9A-42E6-94A8-BBA79359660A}"/>
              </a:ext>
            </a:extLst>
          </p:cNvPr>
          <p:cNvSpPr txBox="1"/>
          <p:nvPr/>
        </p:nvSpPr>
        <p:spPr>
          <a:xfrm>
            <a:off x="5966469" y="3526467"/>
            <a:ext cx="1197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仙厳園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昼食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1C48C1A-A4A9-4CAC-9B14-F2E518AE8439}"/>
              </a:ext>
            </a:extLst>
          </p:cNvPr>
          <p:cNvSpPr txBox="1"/>
          <p:nvPr/>
        </p:nvSpPr>
        <p:spPr>
          <a:xfrm>
            <a:off x="1463531" y="3662285"/>
            <a:ext cx="1107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人吉市内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F14AD6B8-F26A-4D8E-92E7-600E86B38787}"/>
              </a:ext>
            </a:extLst>
          </p:cNvPr>
          <p:cNvSpPr txBox="1"/>
          <p:nvPr/>
        </p:nvSpPr>
        <p:spPr>
          <a:xfrm>
            <a:off x="159855" y="3298554"/>
            <a:ext cx="1191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Day.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endParaRPr kumimoji="1"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熊本県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鹿児島県</a:t>
            </a:r>
          </a:p>
        </p:txBody>
      </p:sp>
      <p:sp>
        <p:nvSpPr>
          <p:cNvPr id="64" name="四角形: 角を丸くする 63">
            <a:extLst>
              <a:ext uri="{FF2B5EF4-FFF2-40B4-BE49-F238E27FC236}">
                <a16:creationId xmlns:a16="http://schemas.microsoft.com/office/drawing/2014/main" id="{664890CE-65E5-4C89-8D15-D9C40D01FA0E}"/>
              </a:ext>
            </a:extLst>
          </p:cNvPr>
          <p:cNvSpPr/>
          <p:nvPr/>
        </p:nvSpPr>
        <p:spPr>
          <a:xfrm>
            <a:off x="7019757" y="5384384"/>
            <a:ext cx="926786" cy="68249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3B59F97C-A6D0-41CE-8323-E033205E3DFA}"/>
              </a:ext>
            </a:extLst>
          </p:cNvPr>
          <p:cNvSpPr txBox="1"/>
          <p:nvPr/>
        </p:nvSpPr>
        <p:spPr>
          <a:xfrm>
            <a:off x="7159984" y="5571442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昼食</a:t>
            </a: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54C6127D-761C-40BF-86A9-F3A5634A1CBC}"/>
              </a:ext>
            </a:extLst>
          </p:cNvPr>
          <p:cNvSpPr txBox="1"/>
          <p:nvPr/>
        </p:nvSpPr>
        <p:spPr>
          <a:xfrm>
            <a:off x="159855" y="5379174"/>
            <a:ext cx="1191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Day.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</a:t>
            </a:r>
            <a:endParaRPr kumimoji="1"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鹿児島県</a:t>
            </a:r>
          </a:p>
        </p:txBody>
      </p:sp>
      <p:sp>
        <p:nvSpPr>
          <p:cNvPr id="74" name="四角形: 角を丸くする 73">
            <a:extLst>
              <a:ext uri="{FF2B5EF4-FFF2-40B4-BE49-F238E27FC236}">
                <a16:creationId xmlns:a16="http://schemas.microsoft.com/office/drawing/2014/main" id="{CEA137D8-6BF7-4498-9E8C-0D9B795254EE}"/>
              </a:ext>
            </a:extLst>
          </p:cNvPr>
          <p:cNvSpPr/>
          <p:nvPr/>
        </p:nvSpPr>
        <p:spPr>
          <a:xfrm>
            <a:off x="8886960" y="5384384"/>
            <a:ext cx="1285913" cy="68249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EDC824AA-6BF7-4CC9-AE5C-1FA5DC1572D5}"/>
              </a:ext>
            </a:extLst>
          </p:cNvPr>
          <p:cNvSpPr txBox="1"/>
          <p:nvPr/>
        </p:nvSpPr>
        <p:spPr>
          <a:xfrm>
            <a:off x="9068916" y="5449518"/>
            <a:ext cx="9267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鹿児島中央駅</a:t>
            </a:r>
          </a:p>
        </p:txBody>
      </p:sp>
      <p:sp>
        <p:nvSpPr>
          <p:cNvPr id="59" name="四角形: 角を丸くする 58">
            <a:extLst>
              <a:ext uri="{FF2B5EF4-FFF2-40B4-BE49-F238E27FC236}">
                <a16:creationId xmlns:a16="http://schemas.microsoft.com/office/drawing/2014/main" id="{9248FCCC-75CC-496B-959C-B790038A9FD7}"/>
              </a:ext>
            </a:extLst>
          </p:cNvPr>
          <p:cNvSpPr/>
          <p:nvPr/>
        </p:nvSpPr>
        <p:spPr>
          <a:xfrm>
            <a:off x="4075194" y="1564558"/>
            <a:ext cx="926786" cy="68249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B3A4F39E-A244-4F44-AE8E-8010427530B7}"/>
              </a:ext>
            </a:extLst>
          </p:cNvPr>
          <p:cNvSpPr txBox="1"/>
          <p:nvPr/>
        </p:nvSpPr>
        <p:spPr>
          <a:xfrm>
            <a:off x="4215421" y="1751616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昼食</a:t>
            </a:r>
          </a:p>
        </p:txBody>
      </p:sp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2C6981BA-976A-470C-A055-01E9FD816B3E}"/>
              </a:ext>
            </a:extLst>
          </p:cNvPr>
          <p:cNvSpPr/>
          <p:nvPr/>
        </p:nvSpPr>
        <p:spPr>
          <a:xfrm>
            <a:off x="7673455" y="3467664"/>
            <a:ext cx="2078071" cy="682490"/>
          </a:xfrm>
          <a:prstGeom prst="roundRect">
            <a:avLst>
              <a:gd name="adj" fmla="val 50000"/>
            </a:avLst>
          </a:prstGeom>
          <a:solidFill>
            <a:srgbClr val="0099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25223B60-C510-41D0-A4FE-0A76BE25393B}"/>
              </a:ext>
            </a:extLst>
          </p:cNvPr>
          <p:cNvSpPr txBox="1"/>
          <p:nvPr/>
        </p:nvSpPr>
        <p:spPr>
          <a:xfrm>
            <a:off x="7885780" y="3531462"/>
            <a:ext cx="1701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英語で街歩き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（鹿児島市）</a:t>
            </a:r>
          </a:p>
        </p:txBody>
      </p:sp>
      <p:sp>
        <p:nvSpPr>
          <p:cNvPr id="76" name="四角形: 角を丸くする 75">
            <a:extLst>
              <a:ext uri="{FF2B5EF4-FFF2-40B4-BE49-F238E27FC236}">
                <a16:creationId xmlns:a16="http://schemas.microsoft.com/office/drawing/2014/main" id="{35080ED4-37FD-4067-BBC4-BC79A65D88F5}"/>
              </a:ext>
            </a:extLst>
          </p:cNvPr>
          <p:cNvSpPr/>
          <p:nvPr/>
        </p:nvSpPr>
        <p:spPr>
          <a:xfrm>
            <a:off x="10134187" y="3471386"/>
            <a:ext cx="1894015" cy="68249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CBB11529-CD31-44E3-B16B-2C3E6305D945}"/>
              </a:ext>
            </a:extLst>
          </p:cNvPr>
          <p:cNvSpPr txBox="1"/>
          <p:nvPr/>
        </p:nvSpPr>
        <p:spPr>
          <a:xfrm>
            <a:off x="10241526" y="3533733"/>
            <a:ext cx="166324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＜宿泊＞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指宿市内</a:t>
            </a:r>
          </a:p>
        </p:txBody>
      </p:sp>
      <p:sp>
        <p:nvSpPr>
          <p:cNvPr id="78" name="四角形: 角を丸くする 77">
            <a:extLst>
              <a:ext uri="{FF2B5EF4-FFF2-40B4-BE49-F238E27FC236}">
                <a16:creationId xmlns:a16="http://schemas.microsoft.com/office/drawing/2014/main" id="{65B6FC9F-8883-4EC9-BB69-0B0C5E549369}"/>
              </a:ext>
            </a:extLst>
          </p:cNvPr>
          <p:cNvSpPr/>
          <p:nvPr/>
        </p:nvSpPr>
        <p:spPr>
          <a:xfrm>
            <a:off x="1373788" y="5385272"/>
            <a:ext cx="1291973" cy="68249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4C466D74-36D9-4C3C-B5C2-472CA280DC4B}"/>
              </a:ext>
            </a:extLst>
          </p:cNvPr>
          <p:cNvSpPr txBox="1"/>
          <p:nvPr/>
        </p:nvSpPr>
        <p:spPr>
          <a:xfrm>
            <a:off x="1463531" y="5580761"/>
            <a:ext cx="1107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指宿市内</a:t>
            </a:r>
          </a:p>
        </p:txBody>
      </p:sp>
      <p:sp>
        <p:nvSpPr>
          <p:cNvPr id="80" name="四角形: 角を丸くする 79">
            <a:extLst>
              <a:ext uri="{FF2B5EF4-FFF2-40B4-BE49-F238E27FC236}">
                <a16:creationId xmlns:a16="http://schemas.microsoft.com/office/drawing/2014/main" id="{D96324EA-FB6E-43F9-AE18-3D57F26E2880}"/>
              </a:ext>
            </a:extLst>
          </p:cNvPr>
          <p:cNvSpPr/>
          <p:nvPr/>
        </p:nvSpPr>
        <p:spPr>
          <a:xfrm>
            <a:off x="2904355" y="5195961"/>
            <a:ext cx="3883670" cy="1057404"/>
          </a:xfrm>
          <a:prstGeom prst="roundRect">
            <a:avLst>
              <a:gd name="adj" fmla="val 50000"/>
            </a:avLst>
          </a:prstGeom>
          <a:solidFill>
            <a:srgbClr val="0099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6885571B-BC1D-4B95-BE24-2FB3C3D449CB}"/>
              </a:ext>
            </a:extLst>
          </p:cNvPr>
          <p:cNvSpPr txBox="1"/>
          <p:nvPr/>
        </p:nvSpPr>
        <p:spPr>
          <a:xfrm>
            <a:off x="3197729" y="5216677"/>
            <a:ext cx="35587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指宿大好き体験</a:t>
            </a:r>
            <a:endParaRPr kumimoji="1" lang="en-US" altLang="ja-JP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１．かつお節工場見学</a:t>
            </a:r>
            <a:endParaRPr kumimoji="1" lang="en-US" altLang="ja-JP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２．茶もみ体験</a:t>
            </a:r>
            <a:endParaRPr kumimoji="1" lang="en-US" altLang="ja-JP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３．郷土料理体験　等から選択</a:t>
            </a:r>
          </a:p>
        </p:txBody>
      </p: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3D8FD69A-8ED0-4569-A480-240F4B2C4326}"/>
              </a:ext>
            </a:extLst>
          </p:cNvPr>
          <p:cNvSpPr txBox="1"/>
          <p:nvPr/>
        </p:nvSpPr>
        <p:spPr>
          <a:xfrm>
            <a:off x="10752965" y="5332960"/>
            <a:ext cx="5020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solidFill>
                  <a:srgbClr val="009900"/>
                </a:solidFill>
              </a:rPr>
              <a:t>🚅</a:t>
            </a:r>
            <a:endParaRPr kumimoji="1" lang="en-US" altLang="ja-JP" sz="4000" dirty="0">
              <a:solidFill>
                <a:srgbClr val="009900"/>
              </a:solidFill>
            </a:endParaRPr>
          </a:p>
        </p:txBody>
      </p:sp>
      <p:sp>
        <p:nvSpPr>
          <p:cNvPr id="154" name="テキスト ボックス 153">
            <a:extLst>
              <a:ext uri="{FF2B5EF4-FFF2-40B4-BE49-F238E27FC236}">
                <a16:creationId xmlns:a16="http://schemas.microsoft.com/office/drawing/2014/main" id="{DC16F444-07D1-4D9E-B5E7-38E7CAADBA67}"/>
              </a:ext>
            </a:extLst>
          </p:cNvPr>
          <p:cNvSpPr txBox="1"/>
          <p:nvPr/>
        </p:nvSpPr>
        <p:spPr>
          <a:xfrm>
            <a:off x="4992163" y="2261679"/>
            <a:ext cx="7681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</a:p>
        </p:txBody>
      </p:sp>
      <p:sp>
        <p:nvSpPr>
          <p:cNvPr id="155" name="テキスト ボックス 154">
            <a:extLst>
              <a:ext uri="{FF2B5EF4-FFF2-40B4-BE49-F238E27FC236}">
                <a16:creationId xmlns:a16="http://schemas.microsoft.com/office/drawing/2014/main" id="{333F9364-AA65-4FB3-AFD3-27F4EC483D2D}"/>
              </a:ext>
            </a:extLst>
          </p:cNvPr>
          <p:cNvSpPr txBox="1"/>
          <p:nvPr/>
        </p:nvSpPr>
        <p:spPr>
          <a:xfrm>
            <a:off x="9410053" y="2261679"/>
            <a:ext cx="7681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</a:p>
        </p:txBody>
      </p:sp>
      <p:sp>
        <p:nvSpPr>
          <p:cNvPr id="157" name="テキスト ボックス 156">
            <a:extLst>
              <a:ext uri="{FF2B5EF4-FFF2-40B4-BE49-F238E27FC236}">
                <a16:creationId xmlns:a16="http://schemas.microsoft.com/office/drawing/2014/main" id="{AA0552E1-BB6F-4002-8A33-4314741745CA}"/>
              </a:ext>
            </a:extLst>
          </p:cNvPr>
          <p:cNvSpPr txBox="1"/>
          <p:nvPr/>
        </p:nvSpPr>
        <p:spPr>
          <a:xfrm>
            <a:off x="7117621" y="4161190"/>
            <a:ext cx="7681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</a:p>
        </p:txBody>
      </p:sp>
      <p:sp>
        <p:nvSpPr>
          <p:cNvPr id="158" name="テキスト ボックス 157">
            <a:extLst>
              <a:ext uri="{FF2B5EF4-FFF2-40B4-BE49-F238E27FC236}">
                <a16:creationId xmlns:a16="http://schemas.microsoft.com/office/drawing/2014/main" id="{1CDBC980-9D3F-494B-AB85-045B2E911F08}"/>
              </a:ext>
            </a:extLst>
          </p:cNvPr>
          <p:cNvSpPr txBox="1"/>
          <p:nvPr/>
        </p:nvSpPr>
        <p:spPr>
          <a:xfrm>
            <a:off x="8076429" y="6053102"/>
            <a:ext cx="7681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</a:p>
        </p:txBody>
      </p:sp>
      <p:cxnSp>
        <p:nvCxnSpPr>
          <p:cNvPr id="159" name="直線コネクタ 158">
            <a:extLst>
              <a:ext uri="{FF2B5EF4-FFF2-40B4-BE49-F238E27FC236}">
                <a16:creationId xmlns:a16="http://schemas.microsoft.com/office/drawing/2014/main" id="{57A3D2B2-013F-4211-9CB6-A30B30B859B3}"/>
              </a:ext>
            </a:extLst>
          </p:cNvPr>
          <p:cNvCxnSpPr>
            <a:cxnSpLocks/>
          </p:cNvCxnSpPr>
          <p:nvPr/>
        </p:nvCxnSpPr>
        <p:spPr>
          <a:xfrm>
            <a:off x="159855" y="2861247"/>
            <a:ext cx="118467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線コネクタ 159">
            <a:extLst>
              <a:ext uri="{FF2B5EF4-FFF2-40B4-BE49-F238E27FC236}">
                <a16:creationId xmlns:a16="http://schemas.microsoft.com/office/drawing/2014/main" id="{E45EEC53-D10A-44C6-8B15-C7C80EA3F653}"/>
              </a:ext>
            </a:extLst>
          </p:cNvPr>
          <p:cNvCxnSpPr>
            <a:cxnSpLocks/>
          </p:cNvCxnSpPr>
          <p:nvPr/>
        </p:nvCxnSpPr>
        <p:spPr>
          <a:xfrm>
            <a:off x="159855" y="4772041"/>
            <a:ext cx="118467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テキスト ボックス 160">
            <a:extLst>
              <a:ext uri="{FF2B5EF4-FFF2-40B4-BE49-F238E27FC236}">
                <a16:creationId xmlns:a16="http://schemas.microsoft.com/office/drawing/2014/main" id="{FEDBD4BA-D138-427D-AECA-866081E69379}"/>
              </a:ext>
            </a:extLst>
          </p:cNvPr>
          <p:cNvSpPr txBox="1"/>
          <p:nvPr/>
        </p:nvSpPr>
        <p:spPr>
          <a:xfrm>
            <a:off x="9529916" y="4161190"/>
            <a:ext cx="7681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</a:p>
        </p:txBody>
      </p:sp>
      <p:sp>
        <p:nvSpPr>
          <p:cNvPr id="163" name="テキスト ボックス 162">
            <a:extLst>
              <a:ext uri="{FF2B5EF4-FFF2-40B4-BE49-F238E27FC236}">
                <a16:creationId xmlns:a16="http://schemas.microsoft.com/office/drawing/2014/main" id="{44D11A91-9C35-4A87-9E3E-38ECBA8FF161}"/>
              </a:ext>
            </a:extLst>
          </p:cNvPr>
          <p:cNvSpPr txBox="1"/>
          <p:nvPr/>
        </p:nvSpPr>
        <p:spPr>
          <a:xfrm>
            <a:off x="5327841" y="4161190"/>
            <a:ext cx="7681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75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</a:p>
        </p:txBody>
      </p:sp>
    </p:spTree>
    <p:extLst>
      <p:ext uri="{BB962C8B-B14F-4D97-AF65-F5344CB8AC3E}">
        <p14:creationId xmlns:p14="http://schemas.microsoft.com/office/powerpoint/2010/main" val="2096332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7C8F5DFA-22D8-4ECE-82D7-B56B9A70F046}"/>
              </a:ext>
            </a:extLst>
          </p:cNvPr>
          <p:cNvSpPr/>
          <p:nvPr/>
        </p:nvSpPr>
        <p:spPr>
          <a:xfrm>
            <a:off x="1623258" y="5917076"/>
            <a:ext cx="4994299" cy="17082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A6F3A5C-ECF0-4A47-B5EC-E28CC43DE16E}"/>
              </a:ext>
            </a:extLst>
          </p:cNvPr>
          <p:cNvSpPr/>
          <p:nvPr/>
        </p:nvSpPr>
        <p:spPr>
          <a:xfrm>
            <a:off x="1709099" y="3522243"/>
            <a:ext cx="4726709" cy="17082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BF302F3-326E-4E65-82FA-53AC6376FB3B}"/>
              </a:ext>
            </a:extLst>
          </p:cNvPr>
          <p:cNvSpPr/>
          <p:nvPr/>
        </p:nvSpPr>
        <p:spPr>
          <a:xfrm>
            <a:off x="0" y="-1"/>
            <a:ext cx="12192000" cy="90849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28FAAFE-6F89-445C-A785-527167CFF7DD}"/>
              </a:ext>
            </a:extLst>
          </p:cNvPr>
          <p:cNvSpPr txBox="1"/>
          <p:nvPr/>
        </p:nvSpPr>
        <p:spPr>
          <a:xfrm>
            <a:off x="152437" y="219900"/>
            <a:ext cx="26468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交通アクセス</a:t>
            </a:r>
            <a:endParaRPr kumimoji="1" lang="ja-JP" altLang="en-US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コンテンツ プレースホルダー 4">
            <a:extLst>
              <a:ext uri="{FF2B5EF4-FFF2-40B4-BE49-F238E27FC236}">
                <a16:creationId xmlns:a16="http://schemas.microsoft.com/office/drawing/2014/main" id="{BB7B8728-A38C-2690-68B1-473BD4CA3D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9966" y="-486171"/>
            <a:ext cx="6448925" cy="7740581"/>
          </a:xfr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インク 6">
                <a:extLst>
                  <a:ext uri="{FF2B5EF4-FFF2-40B4-BE49-F238E27FC236}">
                    <a16:creationId xmlns:a16="http://schemas.microsoft.com/office/drawing/2014/main" id="{D7B11E28-4B47-8AF3-4994-E1653C0472C7}"/>
                  </a:ext>
                </a:extLst>
              </p14:cNvPr>
              <p14:cNvContentPartPr/>
              <p14:nvPr/>
            </p14:nvContentPartPr>
            <p14:xfrm>
              <a:off x="9968056" y="4929210"/>
              <a:ext cx="115560" cy="593640"/>
            </p14:xfrm>
          </p:contentPart>
        </mc:Choice>
        <mc:Fallback xmlns="">
          <p:pic>
            <p:nvPicPr>
              <p:cNvPr id="7" name="インク 6">
                <a:extLst>
                  <a:ext uri="{FF2B5EF4-FFF2-40B4-BE49-F238E27FC236}">
                    <a16:creationId xmlns:a16="http://schemas.microsoft.com/office/drawing/2014/main" id="{D7B11E28-4B47-8AF3-4994-E1653C0472C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950056" y="4911210"/>
                <a:ext cx="151200" cy="629280"/>
              </a:xfrm>
              <a:prstGeom prst="rect">
                <a:avLst/>
              </a:prstGeom>
            </p:spPr>
          </p:pic>
        </mc:Fallback>
      </mc:AlternateContent>
      <p:grpSp>
        <p:nvGrpSpPr>
          <p:cNvPr id="94" name="グループ化 93">
            <a:extLst>
              <a:ext uri="{FF2B5EF4-FFF2-40B4-BE49-F238E27FC236}">
                <a16:creationId xmlns:a16="http://schemas.microsoft.com/office/drawing/2014/main" id="{A735B3DF-01C8-3F29-8EF0-3BCFB60A16FB}"/>
              </a:ext>
            </a:extLst>
          </p:cNvPr>
          <p:cNvGrpSpPr/>
          <p:nvPr/>
        </p:nvGrpSpPr>
        <p:grpSpPr>
          <a:xfrm>
            <a:off x="10571776" y="3166290"/>
            <a:ext cx="172080" cy="104760"/>
            <a:chOff x="10152090" y="3166290"/>
            <a:chExt cx="172080" cy="104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92" name="インク 91">
                  <a:extLst>
                    <a:ext uri="{FF2B5EF4-FFF2-40B4-BE49-F238E27FC236}">
                      <a16:creationId xmlns:a16="http://schemas.microsoft.com/office/drawing/2014/main" id="{547403B0-407B-2BB3-54BB-3FA0ADCC1CE4}"/>
                    </a:ext>
                  </a:extLst>
                </p14:cNvPr>
                <p14:cNvContentPartPr/>
                <p14:nvPr/>
              </p14:nvContentPartPr>
              <p14:xfrm>
                <a:off x="10152090" y="3166290"/>
                <a:ext cx="172080" cy="104760"/>
              </p14:xfrm>
            </p:contentPart>
          </mc:Choice>
          <mc:Fallback xmlns="">
            <p:pic>
              <p:nvPicPr>
                <p:cNvPr id="92" name="インク 91">
                  <a:extLst>
                    <a:ext uri="{FF2B5EF4-FFF2-40B4-BE49-F238E27FC236}">
                      <a16:creationId xmlns:a16="http://schemas.microsoft.com/office/drawing/2014/main" id="{547403B0-407B-2BB3-54BB-3FA0ADCC1CE4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0134090" y="3148290"/>
                  <a:ext cx="207720" cy="14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93" name="インク 92">
                  <a:extLst>
                    <a:ext uri="{FF2B5EF4-FFF2-40B4-BE49-F238E27FC236}">
                      <a16:creationId xmlns:a16="http://schemas.microsoft.com/office/drawing/2014/main" id="{4DBF0718-7430-4661-B70C-4FF59F417C7C}"/>
                    </a:ext>
                  </a:extLst>
                </p14:cNvPr>
                <p14:cNvContentPartPr/>
                <p14:nvPr/>
              </p14:nvContentPartPr>
              <p14:xfrm>
                <a:off x="10159650" y="3177090"/>
                <a:ext cx="1440" cy="360"/>
              </p14:xfrm>
            </p:contentPart>
          </mc:Choice>
          <mc:Fallback xmlns="">
            <p:pic>
              <p:nvPicPr>
                <p:cNvPr id="93" name="インク 92">
                  <a:extLst>
                    <a:ext uri="{FF2B5EF4-FFF2-40B4-BE49-F238E27FC236}">
                      <a16:creationId xmlns:a16="http://schemas.microsoft.com/office/drawing/2014/main" id="{4DBF0718-7430-4661-B70C-4FF59F417C7C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0141650" y="3159090"/>
                  <a:ext cx="37080" cy="3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99" name="インク 98">
                <a:extLst>
                  <a:ext uri="{FF2B5EF4-FFF2-40B4-BE49-F238E27FC236}">
                    <a16:creationId xmlns:a16="http://schemas.microsoft.com/office/drawing/2014/main" id="{68570FB1-21B2-CF3E-06AA-EAAC37327578}"/>
                  </a:ext>
                </a:extLst>
              </p14:cNvPr>
              <p14:cNvContentPartPr/>
              <p14:nvPr/>
            </p14:nvContentPartPr>
            <p14:xfrm>
              <a:off x="10031416" y="2921490"/>
              <a:ext cx="316080" cy="78120"/>
            </p14:xfrm>
          </p:contentPart>
        </mc:Choice>
        <mc:Fallback xmlns="">
          <p:pic>
            <p:nvPicPr>
              <p:cNvPr id="99" name="インク 98">
                <a:extLst>
                  <a:ext uri="{FF2B5EF4-FFF2-40B4-BE49-F238E27FC236}">
                    <a16:creationId xmlns:a16="http://schemas.microsoft.com/office/drawing/2014/main" id="{68570FB1-21B2-CF3E-06AA-EAAC37327578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0013416" y="2903490"/>
                <a:ext cx="351720" cy="11376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7DEDEF1-E581-EBBF-90A4-7E4FC9AA9E27}"/>
              </a:ext>
            </a:extLst>
          </p:cNvPr>
          <p:cNvSpPr txBox="1"/>
          <p:nvPr/>
        </p:nvSpPr>
        <p:spPr>
          <a:xfrm>
            <a:off x="-6230255" y="1287244"/>
            <a:ext cx="5983535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・都城志布志道路が３月２３日に全線開通。</a:t>
            </a:r>
            <a:endParaRPr kumimoji="1" lang="en-US" altLang="ja-JP" sz="2000" dirty="0"/>
          </a:p>
          <a:p>
            <a:r>
              <a:rPr lang="ja-JP" altLang="en-US" sz="2000" dirty="0"/>
              <a:t>　鹿児島県、宮崎県の周遊がより便利に！</a:t>
            </a:r>
            <a:endParaRPr lang="en-US" altLang="ja-JP" sz="2000" dirty="0"/>
          </a:p>
          <a:p>
            <a:endParaRPr kumimoji="1" lang="en-US" altLang="ja-JP" sz="2000" dirty="0"/>
          </a:p>
          <a:p>
            <a:r>
              <a:rPr lang="ja-JP" altLang="en-US" sz="2000" dirty="0"/>
              <a:t>・熊本県、鹿児島県の行き来は九州新幹線が便利。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・宮崎県北部へのアクセスは、熊本県から入るのがおススメ。</a:t>
            </a:r>
            <a:endParaRPr lang="en-US" altLang="ja-JP" sz="2000" dirty="0"/>
          </a:p>
          <a:p>
            <a:r>
              <a:rPr lang="ja-JP" altLang="en-US" sz="1600" dirty="0"/>
              <a:t>　</a:t>
            </a:r>
            <a:r>
              <a:rPr lang="en-US" altLang="ja-JP" sz="1600" dirty="0"/>
              <a:t>※</a:t>
            </a:r>
            <a:r>
              <a:rPr lang="ja-JP" altLang="en-US" sz="1600" dirty="0"/>
              <a:t>　熊本空港から高千穂町への所要時間は１時間</a:t>
            </a:r>
            <a:r>
              <a:rPr lang="en-US" altLang="ja-JP" sz="1600" dirty="0"/>
              <a:t>20</a:t>
            </a:r>
            <a:r>
              <a:rPr lang="ja-JP" altLang="en-US" sz="1600" dirty="0"/>
              <a:t>分ほど。</a:t>
            </a:r>
            <a:endParaRPr lang="en-US" altLang="ja-JP" sz="1600" dirty="0"/>
          </a:p>
          <a:p>
            <a:endParaRPr kumimoji="1" lang="en-US" altLang="ja-JP" sz="2000" dirty="0"/>
          </a:p>
          <a:p>
            <a:r>
              <a:rPr kumimoji="1" lang="ja-JP" altLang="en-US" sz="2000" dirty="0"/>
              <a:t>・宮崎県と関西のアクセスは、飛行機のほかフェ　</a:t>
            </a:r>
            <a:endParaRPr kumimoji="1" lang="en-US" altLang="ja-JP" sz="2000" dirty="0"/>
          </a:p>
          <a:p>
            <a:r>
              <a:rPr kumimoji="1" lang="ja-JP" altLang="en-US" sz="2000" dirty="0"/>
              <a:t>リーも活用可能。プランによって使い分けると　</a:t>
            </a:r>
            <a:r>
              <a:rPr lang="ja-JP" altLang="en-US" sz="2000" dirty="0"/>
              <a:t>　</a:t>
            </a:r>
            <a:r>
              <a:rPr kumimoji="1" lang="ja-JP" altLang="en-US" sz="2000" dirty="0"/>
              <a:t>便利です。</a:t>
            </a:r>
            <a:endParaRPr kumimoji="1" lang="en-US" altLang="ja-JP" sz="2000" dirty="0"/>
          </a:p>
          <a:p>
            <a:endParaRPr lang="en-US" altLang="ja-JP" sz="2000" dirty="0"/>
          </a:p>
          <a:p>
            <a:r>
              <a:rPr kumimoji="1" lang="ja-JP" altLang="en-US" sz="2000" dirty="0"/>
              <a:t>・</a:t>
            </a:r>
            <a:endParaRPr kumimoji="1" lang="en-US" altLang="ja-JP" sz="2000" dirty="0"/>
          </a:p>
          <a:p>
            <a:endParaRPr lang="en-US" altLang="ja-JP" sz="2000" dirty="0"/>
          </a:p>
          <a:p>
            <a:r>
              <a:rPr kumimoji="1" lang="ja-JP" altLang="en-US" sz="2000" dirty="0"/>
              <a:t>・</a:t>
            </a:r>
            <a:endParaRPr kumimoji="1" lang="en-US" altLang="ja-JP" sz="2000" dirty="0"/>
          </a:p>
          <a:p>
            <a:endParaRPr kumimoji="1" lang="en-US" altLang="ja-JP" sz="2000" dirty="0"/>
          </a:p>
          <a:p>
            <a:r>
              <a:rPr lang="ja-JP" altLang="en-US" sz="2000" dirty="0"/>
              <a:t>・</a:t>
            </a:r>
            <a:endParaRPr kumimoji="1" lang="ja-JP" altLang="en-US" sz="20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79FF054-ED76-8B81-026B-0EDACEBEAB76}"/>
              </a:ext>
            </a:extLst>
          </p:cNvPr>
          <p:cNvSpPr txBox="1"/>
          <p:nvPr/>
        </p:nvSpPr>
        <p:spPr>
          <a:xfrm>
            <a:off x="1246911" y="5810358"/>
            <a:ext cx="58542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年３月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23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日「都城志布志道路」全線開通！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鹿児島・宮崎の周遊がより便利に！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F84CD77-647E-451F-A86E-B999E0CAB2ED}"/>
              </a:ext>
            </a:extLst>
          </p:cNvPr>
          <p:cNvSpPr txBox="1"/>
          <p:nvPr/>
        </p:nvSpPr>
        <p:spPr>
          <a:xfrm>
            <a:off x="1794794" y="1420146"/>
            <a:ext cx="46410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 新 幹 線 ： 新大阪駅から　　　約３時間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 飛 行 機 ： 伊丹空港から　　　約１時間５分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3B7BE7B-169C-47EC-823A-04A5ADF33684}"/>
              </a:ext>
            </a:extLst>
          </p:cNvPr>
          <p:cNvSpPr txBox="1"/>
          <p:nvPr/>
        </p:nvSpPr>
        <p:spPr>
          <a:xfrm>
            <a:off x="464561" y="1024357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関西からのアクセス</a:t>
            </a:r>
          </a:p>
        </p:txBody>
      </p:sp>
      <p:sp>
        <p:nvSpPr>
          <p:cNvPr id="24" name="フリーフォーム: 図形 23">
            <a:extLst>
              <a:ext uri="{FF2B5EF4-FFF2-40B4-BE49-F238E27FC236}">
                <a16:creationId xmlns:a16="http://schemas.microsoft.com/office/drawing/2014/main" id="{05701ED9-724A-462A-9673-68C250CFFCE1}"/>
              </a:ext>
            </a:extLst>
          </p:cNvPr>
          <p:cNvSpPr/>
          <p:nvPr/>
        </p:nvSpPr>
        <p:spPr>
          <a:xfrm>
            <a:off x="558800" y="1463195"/>
            <a:ext cx="1150299" cy="311308"/>
          </a:xfrm>
          <a:custGeom>
            <a:avLst/>
            <a:gdLst>
              <a:gd name="connsiteX0" fmla="*/ 0 w 1150299"/>
              <a:gd name="connsiteY0" fmla="*/ 0 h 311308"/>
              <a:gd name="connsiteX1" fmla="*/ 1003300 w 1150299"/>
              <a:gd name="connsiteY1" fmla="*/ 0 h 311308"/>
              <a:gd name="connsiteX2" fmla="*/ 1003300 w 1150299"/>
              <a:gd name="connsiteY2" fmla="*/ 2 h 311308"/>
              <a:gd name="connsiteX3" fmla="*/ 1150299 w 1150299"/>
              <a:gd name="connsiteY3" fmla="*/ 155655 h 311308"/>
              <a:gd name="connsiteX4" fmla="*/ 1003300 w 1150299"/>
              <a:gd name="connsiteY4" fmla="*/ 311308 h 311308"/>
              <a:gd name="connsiteX5" fmla="*/ 1003300 w 1150299"/>
              <a:gd name="connsiteY5" fmla="*/ 311305 h 311308"/>
              <a:gd name="connsiteX6" fmla="*/ 0 w 1150299"/>
              <a:gd name="connsiteY6" fmla="*/ 311305 h 311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0299" h="311308">
                <a:moveTo>
                  <a:pt x="0" y="0"/>
                </a:moveTo>
                <a:lnTo>
                  <a:pt x="1003300" y="0"/>
                </a:lnTo>
                <a:lnTo>
                  <a:pt x="1003300" y="2"/>
                </a:lnTo>
                <a:lnTo>
                  <a:pt x="1150299" y="155655"/>
                </a:lnTo>
                <a:lnTo>
                  <a:pt x="1003300" y="311308"/>
                </a:lnTo>
                <a:lnTo>
                  <a:pt x="1003300" y="311305"/>
                </a:lnTo>
                <a:lnTo>
                  <a:pt x="0" y="311305"/>
                </a:lnTo>
                <a:close/>
              </a:path>
            </a:pathLst>
          </a:cu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bg1"/>
              </a:solidFill>
            </a:endParaRPr>
          </a:p>
        </p:txBody>
      </p:sp>
      <p:sp>
        <p:nvSpPr>
          <p:cNvPr id="26" name="フリーフォーム: 図形 25">
            <a:extLst>
              <a:ext uri="{FF2B5EF4-FFF2-40B4-BE49-F238E27FC236}">
                <a16:creationId xmlns:a16="http://schemas.microsoft.com/office/drawing/2014/main" id="{DB84E775-B02E-49D1-B261-645FCE312A5B}"/>
              </a:ext>
            </a:extLst>
          </p:cNvPr>
          <p:cNvSpPr/>
          <p:nvPr/>
        </p:nvSpPr>
        <p:spPr>
          <a:xfrm>
            <a:off x="558800" y="2436352"/>
            <a:ext cx="1150299" cy="311308"/>
          </a:xfrm>
          <a:custGeom>
            <a:avLst/>
            <a:gdLst>
              <a:gd name="connsiteX0" fmla="*/ 0 w 1150299"/>
              <a:gd name="connsiteY0" fmla="*/ 0 h 311308"/>
              <a:gd name="connsiteX1" fmla="*/ 1003300 w 1150299"/>
              <a:gd name="connsiteY1" fmla="*/ 0 h 311308"/>
              <a:gd name="connsiteX2" fmla="*/ 1003300 w 1150299"/>
              <a:gd name="connsiteY2" fmla="*/ 2 h 311308"/>
              <a:gd name="connsiteX3" fmla="*/ 1150299 w 1150299"/>
              <a:gd name="connsiteY3" fmla="*/ 155655 h 311308"/>
              <a:gd name="connsiteX4" fmla="*/ 1003300 w 1150299"/>
              <a:gd name="connsiteY4" fmla="*/ 311308 h 311308"/>
              <a:gd name="connsiteX5" fmla="*/ 1003300 w 1150299"/>
              <a:gd name="connsiteY5" fmla="*/ 311305 h 311308"/>
              <a:gd name="connsiteX6" fmla="*/ 0 w 1150299"/>
              <a:gd name="connsiteY6" fmla="*/ 311305 h 311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0299" h="311308">
                <a:moveTo>
                  <a:pt x="0" y="0"/>
                </a:moveTo>
                <a:lnTo>
                  <a:pt x="1003300" y="0"/>
                </a:lnTo>
                <a:lnTo>
                  <a:pt x="1003300" y="2"/>
                </a:lnTo>
                <a:lnTo>
                  <a:pt x="1150299" y="155655"/>
                </a:lnTo>
                <a:lnTo>
                  <a:pt x="1003300" y="311308"/>
                </a:lnTo>
                <a:lnTo>
                  <a:pt x="1003300" y="311305"/>
                </a:lnTo>
                <a:lnTo>
                  <a:pt x="0" y="311305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bg1"/>
              </a:solidFill>
            </a:endParaRPr>
          </a:p>
        </p:txBody>
      </p:sp>
      <p:sp>
        <p:nvSpPr>
          <p:cNvPr id="27" name="フリーフォーム: 図形 26">
            <a:extLst>
              <a:ext uri="{FF2B5EF4-FFF2-40B4-BE49-F238E27FC236}">
                <a16:creationId xmlns:a16="http://schemas.microsoft.com/office/drawing/2014/main" id="{87A01702-B560-487A-A66B-72EE9CBF58F2}"/>
              </a:ext>
            </a:extLst>
          </p:cNvPr>
          <p:cNvSpPr/>
          <p:nvPr/>
        </p:nvSpPr>
        <p:spPr>
          <a:xfrm>
            <a:off x="558800" y="4285132"/>
            <a:ext cx="1150299" cy="311308"/>
          </a:xfrm>
          <a:custGeom>
            <a:avLst/>
            <a:gdLst>
              <a:gd name="connsiteX0" fmla="*/ 0 w 1150299"/>
              <a:gd name="connsiteY0" fmla="*/ 0 h 311308"/>
              <a:gd name="connsiteX1" fmla="*/ 1003300 w 1150299"/>
              <a:gd name="connsiteY1" fmla="*/ 0 h 311308"/>
              <a:gd name="connsiteX2" fmla="*/ 1003300 w 1150299"/>
              <a:gd name="connsiteY2" fmla="*/ 2 h 311308"/>
              <a:gd name="connsiteX3" fmla="*/ 1150299 w 1150299"/>
              <a:gd name="connsiteY3" fmla="*/ 155655 h 311308"/>
              <a:gd name="connsiteX4" fmla="*/ 1003300 w 1150299"/>
              <a:gd name="connsiteY4" fmla="*/ 311308 h 311308"/>
              <a:gd name="connsiteX5" fmla="*/ 1003300 w 1150299"/>
              <a:gd name="connsiteY5" fmla="*/ 311305 h 311308"/>
              <a:gd name="connsiteX6" fmla="*/ 0 w 1150299"/>
              <a:gd name="connsiteY6" fmla="*/ 311305 h 311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0299" h="311308">
                <a:moveTo>
                  <a:pt x="0" y="0"/>
                </a:moveTo>
                <a:lnTo>
                  <a:pt x="1003300" y="0"/>
                </a:lnTo>
                <a:lnTo>
                  <a:pt x="1003300" y="2"/>
                </a:lnTo>
                <a:lnTo>
                  <a:pt x="1150299" y="155655"/>
                </a:lnTo>
                <a:lnTo>
                  <a:pt x="1003300" y="311308"/>
                </a:lnTo>
                <a:lnTo>
                  <a:pt x="1003300" y="311305"/>
                </a:lnTo>
                <a:lnTo>
                  <a:pt x="0" y="311305"/>
                </a:lnTo>
                <a:close/>
              </a:path>
            </a:pathLst>
          </a:custGeom>
          <a:solidFill>
            <a:srgbClr val="00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bg1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5531F4C-DF57-433A-A096-D8FFEA344399}"/>
              </a:ext>
            </a:extLst>
          </p:cNvPr>
          <p:cNvSpPr txBox="1"/>
          <p:nvPr/>
        </p:nvSpPr>
        <p:spPr>
          <a:xfrm>
            <a:off x="644495" y="1463195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熊本県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BC29BB3-F888-4A84-9CEE-A59229B0BFCC}"/>
              </a:ext>
            </a:extLst>
          </p:cNvPr>
          <p:cNvSpPr txBox="1"/>
          <p:nvPr/>
        </p:nvSpPr>
        <p:spPr>
          <a:xfrm>
            <a:off x="1794794" y="2395084"/>
            <a:ext cx="478207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 飛 行 機 ： 伊丹空港から　　　約１時間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     関西国際空港から　約１時間５分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 フェリー： 神戸港から　　　　約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時間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FFF9ED1-F8E3-4E4A-B92F-E5D4726B217C}"/>
              </a:ext>
            </a:extLst>
          </p:cNvPr>
          <p:cNvSpPr txBox="1"/>
          <p:nvPr/>
        </p:nvSpPr>
        <p:spPr>
          <a:xfrm>
            <a:off x="644495" y="244783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宮崎県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EB7E6B1-893B-4F53-93A8-085362A02FDC}"/>
              </a:ext>
            </a:extLst>
          </p:cNvPr>
          <p:cNvSpPr txBox="1"/>
          <p:nvPr/>
        </p:nvSpPr>
        <p:spPr>
          <a:xfrm>
            <a:off x="1714644" y="3390313"/>
            <a:ext cx="4801314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宮崎県北部は熊本県から入るのがオススメ！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（熊本空港から高千穂町は車で１時間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分ほど）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413537D-5B04-4A23-B324-DC6FDC7F5CAB}"/>
              </a:ext>
            </a:extLst>
          </p:cNvPr>
          <p:cNvSpPr txBox="1"/>
          <p:nvPr/>
        </p:nvSpPr>
        <p:spPr>
          <a:xfrm>
            <a:off x="538603" y="428471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鹿児島県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B4A49A79-0B21-4A79-B444-BA562C2484FD}"/>
              </a:ext>
            </a:extLst>
          </p:cNvPr>
          <p:cNvSpPr txBox="1"/>
          <p:nvPr/>
        </p:nvSpPr>
        <p:spPr>
          <a:xfrm>
            <a:off x="1794794" y="4267459"/>
            <a:ext cx="4782078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 飛 行 機 ： 伊丹空港から　　　約１時間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     関西国際空港から　約１時間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  神戸空港から　　　約１時間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 新 幹 線 ： 新大阪駅から　　　約３時間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 フェリー： 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大阪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港から　　　　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時間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3ACC9AA2-ECC9-430F-A6B9-BA470A90AA5F}"/>
              </a:ext>
            </a:extLst>
          </p:cNvPr>
          <p:cNvCxnSpPr>
            <a:cxnSpLocks/>
          </p:cNvCxnSpPr>
          <p:nvPr/>
        </p:nvCxnSpPr>
        <p:spPr>
          <a:xfrm flipV="1">
            <a:off x="6725067" y="5346701"/>
            <a:ext cx="3242989" cy="64851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3127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646</Words>
  <Application>Microsoft Office PowerPoint</Application>
  <PresentationFormat>ワイド画面</PresentationFormat>
  <Paragraphs>157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南九州モデルコース</dc:title>
  <dc:creator>絵理 木下</dc:creator>
  <cp:lastModifiedBy>中西 祐貴</cp:lastModifiedBy>
  <cp:revision>45</cp:revision>
  <dcterms:created xsi:type="dcterms:W3CDTF">2025-01-26T04:38:23Z</dcterms:created>
  <dcterms:modified xsi:type="dcterms:W3CDTF">2025-01-30T06:58:51Z</dcterms:modified>
</cp:coreProperties>
</file>