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360" r:id="rId2"/>
    <p:sldId id="361" r:id="rId3"/>
    <p:sldId id="354" r:id="rId4"/>
    <p:sldId id="362" r:id="rId5"/>
    <p:sldId id="359" r:id="rId6"/>
  </p:sldIdLst>
  <p:sldSz cx="9906000" cy="6858000" type="A4"/>
  <p:notesSz cx="6735763" cy="9866313"/>
  <p:defaultTextStyle>
    <a:defPPr>
      <a:defRPr lang="ja-JP"/>
    </a:defPPr>
    <a:lvl1pPr marL="0" algn="l" defTabSz="94725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73628" algn="l" defTabSz="94725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47254" algn="l" defTabSz="94725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20884" algn="l" defTabSz="94725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94507" algn="l" defTabSz="94725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68135" algn="l" defTabSz="94725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41763" algn="l" defTabSz="94725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315390" algn="l" defTabSz="94725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789017" algn="l" defTabSz="94725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D4FCDE"/>
    <a:srgbClr val="00FFFF"/>
    <a:srgbClr val="FFFF99"/>
    <a:srgbClr val="FFFFCC"/>
    <a:srgbClr val="FFF2CC"/>
    <a:srgbClr val="FF9900"/>
    <a:srgbClr val="FF00FF"/>
    <a:srgbClr val="FF66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333" autoAdjust="0"/>
  </p:normalViewPr>
  <p:slideViewPr>
    <p:cSldViewPr>
      <p:cViewPr varScale="1">
        <p:scale>
          <a:sx n="80" d="100"/>
          <a:sy n="80" d="100"/>
        </p:scale>
        <p:origin x="972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5" y="5"/>
            <a:ext cx="2919413" cy="493711"/>
          </a:xfrm>
          <a:prstGeom prst="rect">
            <a:avLst/>
          </a:prstGeom>
        </p:spPr>
        <p:txBody>
          <a:bodyPr vert="horz" lIns="91278" tIns="45638" rIns="91278" bIns="456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5"/>
            <a:ext cx="2919412" cy="493711"/>
          </a:xfrm>
          <a:prstGeom prst="rect">
            <a:avLst/>
          </a:prstGeom>
        </p:spPr>
        <p:txBody>
          <a:bodyPr vert="horz" lIns="91278" tIns="45638" rIns="91278" bIns="45638" rtlCol="0"/>
          <a:lstStyle>
            <a:lvl1pPr algn="r">
              <a:defRPr sz="1200"/>
            </a:lvl1pPr>
          </a:lstStyle>
          <a:p>
            <a:fld id="{D54FA1D2-F387-49B5-AF29-738BE4B69CE9}" type="datetimeFigureOut">
              <a:rPr kumimoji="1" lang="ja-JP" altLang="en-US" smtClean="0"/>
              <a:pPr/>
              <a:t>2021/3/11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5" y="9371017"/>
            <a:ext cx="2919413" cy="493710"/>
          </a:xfrm>
          <a:prstGeom prst="rect">
            <a:avLst/>
          </a:prstGeom>
        </p:spPr>
        <p:txBody>
          <a:bodyPr vert="horz" lIns="91278" tIns="45638" rIns="91278" bIns="456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7"/>
            <a:ext cx="2919412" cy="493710"/>
          </a:xfrm>
          <a:prstGeom prst="rect">
            <a:avLst/>
          </a:prstGeom>
        </p:spPr>
        <p:txBody>
          <a:bodyPr vert="horz" lIns="91278" tIns="45638" rIns="91278" bIns="45638" rtlCol="0" anchor="b"/>
          <a:lstStyle>
            <a:lvl1pPr algn="r">
              <a:defRPr sz="1200"/>
            </a:lvl1pPr>
          </a:lstStyle>
          <a:p>
            <a:fld id="{ED4F9CC4-6F1E-4706-A514-EE15A5DD0C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50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0" y="9"/>
            <a:ext cx="2919413" cy="493711"/>
          </a:xfrm>
          <a:prstGeom prst="rect">
            <a:avLst/>
          </a:prstGeom>
        </p:spPr>
        <p:txBody>
          <a:bodyPr vert="horz" lIns="91186" tIns="45596" rIns="91186" bIns="4559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9"/>
            <a:ext cx="2919412" cy="493711"/>
          </a:xfrm>
          <a:prstGeom prst="rect">
            <a:avLst/>
          </a:prstGeom>
        </p:spPr>
        <p:txBody>
          <a:bodyPr vert="horz" lIns="91186" tIns="45596" rIns="91186" bIns="45596" rtlCol="0"/>
          <a:lstStyle>
            <a:lvl1pPr algn="r">
              <a:defRPr sz="1200"/>
            </a:lvl1pPr>
          </a:lstStyle>
          <a:p>
            <a:fld id="{1386B298-726A-40C5-BC1D-BEF08508568E}" type="datetimeFigureOut">
              <a:rPr kumimoji="1" lang="ja-JP" altLang="en-US" smtClean="0"/>
              <a:pPr/>
              <a:t>2021/3/11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736600"/>
            <a:ext cx="534828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6" tIns="45596" rIns="91186" bIns="4559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15" y="4686302"/>
            <a:ext cx="5389565" cy="4440236"/>
          </a:xfrm>
          <a:prstGeom prst="rect">
            <a:avLst/>
          </a:prstGeom>
        </p:spPr>
        <p:txBody>
          <a:bodyPr vert="horz" lIns="91186" tIns="45596" rIns="91186" bIns="4559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0" y="9371017"/>
            <a:ext cx="2919413" cy="493710"/>
          </a:xfrm>
          <a:prstGeom prst="rect">
            <a:avLst/>
          </a:prstGeom>
        </p:spPr>
        <p:txBody>
          <a:bodyPr vert="horz" lIns="91186" tIns="45596" rIns="91186" bIns="4559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7"/>
            <a:ext cx="2919412" cy="493710"/>
          </a:xfrm>
          <a:prstGeom prst="rect">
            <a:avLst/>
          </a:prstGeom>
        </p:spPr>
        <p:txBody>
          <a:bodyPr vert="horz" lIns="91186" tIns="45596" rIns="91186" bIns="45596" rtlCol="0" anchor="b"/>
          <a:lstStyle>
            <a:lvl1pPr algn="r">
              <a:defRPr sz="1200"/>
            </a:lvl1pPr>
          </a:lstStyle>
          <a:p>
            <a:fld id="{355F116C-B6AE-4B62-83E0-5B8898D54A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94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72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3628" algn="l" defTabSz="9472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47254" algn="l" defTabSz="9472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20884" algn="l" defTabSz="9472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894507" algn="l" defTabSz="9472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68135" algn="l" defTabSz="9472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41763" algn="l" defTabSz="9472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15390" algn="l" defTabSz="9472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789017" algn="l" defTabSz="9472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0099">
              <a:defRPr/>
            </a:pPr>
            <a:fld id="{355F116C-B6AE-4B62-83E0-5B8898D54AF1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40099">
                <a:defRPr/>
              </a:pPr>
              <a:t>3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537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6527">
              <a:defRPr/>
            </a:pPr>
            <a:fld id="{8721F93F-1700-4CDD-8056-D8014AA9D48E}" type="slidenum">
              <a:rPr lang="ja-JP" altLang="en-US">
                <a:solidFill>
                  <a:prstClr val="black"/>
                </a:solidFill>
              </a:rPr>
              <a:pPr defTabSz="906527">
                <a:defRPr/>
              </a:pPr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332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F116C-B6AE-4B62-83E0-5B8898D54AF1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562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3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7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0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4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8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41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5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2021/3/11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84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2021/3/11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40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97" y="366713"/>
            <a:ext cx="1671639" cy="78009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1476" y="366713"/>
            <a:ext cx="4849814" cy="78009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2021/3/11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34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2021/3/11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84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8" y="4406912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8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7362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472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20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945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681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417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153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78901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2021/3/11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15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1478" y="2133601"/>
            <a:ext cx="3260725" cy="603408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97303" y="2133601"/>
            <a:ext cx="3260725" cy="603408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2021/3/11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60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4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3628" indent="0">
              <a:buNone/>
              <a:defRPr sz="2000" b="1"/>
            </a:lvl2pPr>
            <a:lvl3pPr marL="947254" indent="0">
              <a:buNone/>
              <a:defRPr sz="1800" b="1"/>
            </a:lvl3pPr>
            <a:lvl4pPr marL="1420884" indent="0">
              <a:buNone/>
              <a:defRPr sz="1600" b="1"/>
            </a:lvl4pPr>
            <a:lvl5pPr marL="1894507" indent="0">
              <a:buNone/>
              <a:defRPr sz="1600" b="1"/>
            </a:lvl5pPr>
            <a:lvl6pPr marL="2368135" indent="0">
              <a:buNone/>
              <a:defRPr sz="1600" b="1"/>
            </a:lvl6pPr>
            <a:lvl7pPr marL="2841763" indent="0">
              <a:buNone/>
              <a:defRPr sz="1600" b="1"/>
            </a:lvl7pPr>
            <a:lvl8pPr marL="3315390" indent="0">
              <a:buNone/>
              <a:defRPr sz="1600" b="1"/>
            </a:lvl8pPr>
            <a:lvl9pPr marL="3789017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4" y="2174877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6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3628" indent="0">
              <a:buNone/>
              <a:defRPr sz="2000" b="1"/>
            </a:lvl2pPr>
            <a:lvl3pPr marL="947254" indent="0">
              <a:buNone/>
              <a:defRPr sz="1800" b="1"/>
            </a:lvl3pPr>
            <a:lvl4pPr marL="1420884" indent="0">
              <a:buNone/>
              <a:defRPr sz="1600" b="1"/>
            </a:lvl4pPr>
            <a:lvl5pPr marL="1894507" indent="0">
              <a:buNone/>
              <a:defRPr sz="1600" b="1"/>
            </a:lvl5pPr>
            <a:lvl6pPr marL="2368135" indent="0">
              <a:buNone/>
              <a:defRPr sz="1600" b="1"/>
            </a:lvl6pPr>
            <a:lvl7pPr marL="2841763" indent="0">
              <a:buNone/>
              <a:defRPr sz="1600" b="1"/>
            </a:lvl7pPr>
            <a:lvl8pPr marL="3315390" indent="0">
              <a:buNone/>
              <a:defRPr sz="1600" b="1"/>
            </a:lvl8pPr>
            <a:lvl9pPr marL="3789017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6" y="2174877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2021/3/11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91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2021/3/11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38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2021/3/11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54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3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4" y="27306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2" y="1435109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3628" indent="0">
              <a:buNone/>
              <a:defRPr sz="1300"/>
            </a:lvl2pPr>
            <a:lvl3pPr marL="947254" indent="0">
              <a:buNone/>
              <a:defRPr sz="1100"/>
            </a:lvl3pPr>
            <a:lvl4pPr marL="1420884" indent="0">
              <a:buNone/>
              <a:defRPr sz="1000"/>
            </a:lvl4pPr>
            <a:lvl5pPr marL="1894507" indent="0">
              <a:buNone/>
              <a:defRPr sz="1000"/>
            </a:lvl5pPr>
            <a:lvl6pPr marL="2368135" indent="0">
              <a:buNone/>
              <a:defRPr sz="1000"/>
            </a:lvl6pPr>
            <a:lvl7pPr marL="2841763" indent="0">
              <a:buNone/>
              <a:defRPr sz="1000"/>
            </a:lvl7pPr>
            <a:lvl8pPr marL="3315390" indent="0">
              <a:buNone/>
              <a:defRPr sz="1000"/>
            </a:lvl8pPr>
            <a:lvl9pPr marL="3789017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2021/3/11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68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4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73628" indent="0">
              <a:buNone/>
              <a:defRPr sz="2900"/>
            </a:lvl2pPr>
            <a:lvl3pPr marL="947254" indent="0">
              <a:buNone/>
              <a:defRPr sz="2500"/>
            </a:lvl3pPr>
            <a:lvl4pPr marL="1420884" indent="0">
              <a:buNone/>
              <a:defRPr sz="2000"/>
            </a:lvl4pPr>
            <a:lvl5pPr marL="1894507" indent="0">
              <a:buNone/>
              <a:defRPr sz="2000"/>
            </a:lvl5pPr>
            <a:lvl6pPr marL="2368135" indent="0">
              <a:buNone/>
              <a:defRPr sz="2000"/>
            </a:lvl6pPr>
            <a:lvl7pPr marL="2841763" indent="0">
              <a:buNone/>
              <a:defRPr sz="2000"/>
            </a:lvl7pPr>
            <a:lvl8pPr marL="3315390" indent="0">
              <a:buNone/>
              <a:defRPr sz="2000"/>
            </a:lvl8pPr>
            <a:lvl9pPr marL="3789017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6" y="5367340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3628" indent="0">
              <a:buNone/>
              <a:defRPr sz="1300"/>
            </a:lvl2pPr>
            <a:lvl3pPr marL="947254" indent="0">
              <a:buNone/>
              <a:defRPr sz="1100"/>
            </a:lvl3pPr>
            <a:lvl4pPr marL="1420884" indent="0">
              <a:buNone/>
              <a:defRPr sz="1000"/>
            </a:lvl4pPr>
            <a:lvl5pPr marL="1894507" indent="0">
              <a:buNone/>
              <a:defRPr sz="1000"/>
            </a:lvl5pPr>
            <a:lvl6pPr marL="2368135" indent="0">
              <a:buNone/>
              <a:defRPr sz="1000"/>
            </a:lvl6pPr>
            <a:lvl7pPr marL="2841763" indent="0">
              <a:buNone/>
              <a:defRPr sz="1000"/>
            </a:lvl7pPr>
            <a:lvl8pPr marL="3315390" indent="0">
              <a:buNone/>
              <a:defRPr sz="1000"/>
            </a:lvl8pPr>
            <a:lvl9pPr marL="3789017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E21E-0033-4BA0-A94B-6ADB78931CE8}" type="datetimeFigureOut">
              <a:rPr kumimoji="1" lang="ja-JP" altLang="en-US" smtClean="0"/>
              <a:pPr/>
              <a:t>2021/3/11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6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4725" tIns="47363" rIns="94725" bIns="47363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14"/>
            <a:ext cx="8915400" cy="4525963"/>
          </a:xfrm>
          <a:prstGeom prst="rect">
            <a:avLst/>
          </a:prstGeom>
        </p:spPr>
        <p:txBody>
          <a:bodyPr vert="horz" lIns="94725" tIns="47363" rIns="94725" bIns="4736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4725" tIns="47363" rIns="94725" bIns="4736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5E21E-0033-4BA0-A94B-6ADB78931CE8}" type="datetimeFigureOut">
              <a:rPr kumimoji="1" lang="ja-JP" altLang="en-US" smtClean="0"/>
              <a:pPr/>
              <a:t>2021/3/11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2" y="6356361"/>
            <a:ext cx="3136900" cy="365125"/>
          </a:xfrm>
          <a:prstGeom prst="rect">
            <a:avLst/>
          </a:prstGeom>
        </p:spPr>
        <p:txBody>
          <a:bodyPr vert="horz" lIns="94725" tIns="47363" rIns="94725" bIns="4736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4725" tIns="47363" rIns="94725" bIns="4736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A8041-834A-4C04-A0B8-421FCD2EF70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59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47254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221" indent="-355221" algn="l" defTabSz="94725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69644" indent="-296018" algn="l" defTabSz="947254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4064" indent="-236814" algn="l" defTabSz="947254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695" indent="-236814" algn="l" defTabSz="94725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31323" indent="-236814" algn="l" defTabSz="94725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4950" indent="-236814" algn="l" defTabSz="94725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8575" indent="-236814" algn="l" defTabSz="94725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2204" indent="-236814" algn="l" defTabSz="94725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5832" indent="-236814" algn="l" defTabSz="94725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472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3628" algn="l" defTabSz="9472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47254" algn="l" defTabSz="9472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20884" algn="l" defTabSz="9472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94507" algn="l" defTabSz="9472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68135" algn="l" defTabSz="9472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41763" algn="l" defTabSz="9472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15390" algn="l" defTabSz="9472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89017" algn="l" defTabSz="9472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2564904"/>
            <a:ext cx="9906000" cy="18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「くまもと</a:t>
            </a:r>
            <a:r>
              <a:rPr lang="ja-JP" altLang="en-US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再発見の</a:t>
            </a:r>
            <a:r>
              <a:rPr lang="ja-JP" altLang="en-US" sz="3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旅」について</a:t>
            </a:r>
            <a:endParaRPr lang="en-US" altLang="ja-JP" sz="3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～身近</a:t>
            </a: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な人と身近な</a:t>
            </a:r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旅へ～</a:t>
            </a:r>
            <a:endParaRPr lang="en-US" altLang="ja-JP" sz="2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（熊本県宿泊助成事業）</a:t>
            </a:r>
            <a:endParaRPr lang="en-US" altLang="ja-JP" sz="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15552" y="288032"/>
            <a:ext cx="9721080" cy="13407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年（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１年）３月１０日</a:t>
            </a:r>
            <a:endParaRPr lang="en-US" altLang="ja-JP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観光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戦略部観光振興課</a:t>
            </a:r>
            <a:endParaRPr kumimoji="1" lang="ja-JP" altLang="en-US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2520" y="404664"/>
            <a:ext cx="1620957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報道資料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3785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444117" y="1132939"/>
            <a:ext cx="9032552" cy="855901"/>
          </a:xfrm>
          <a:prstGeom prst="rect">
            <a:avLst/>
          </a:prstGeom>
          <a:solidFill>
            <a:schemeClr val="bg1">
              <a:alpha val="20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000" bIns="27000" rtlCol="0" anchor="ctr" anchorCtr="0"/>
          <a:lstStyle/>
          <a:p>
            <a:pPr marL="132157" indent="-132157">
              <a:lnSpc>
                <a:spcPts val="2000"/>
              </a:lnSpc>
              <a:spcBef>
                <a:spcPts val="151"/>
              </a:spcBef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○本県独自の緊急事態宣言が解除後、感染状況が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週間以上、落ち着いた状況が継続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32157" indent="-132157">
              <a:lnSpc>
                <a:spcPts val="2000"/>
              </a:lnSpc>
              <a:spcBef>
                <a:spcPts val="151"/>
              </a:spcBef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県民向けに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「身近な人と身近な旅へ」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をキーワードに、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「くまもと再発見の旅」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を実施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2157" indent="-132157">
              <a:lnSpc>
                <a:spcPts val="2000"/>
              </a:lnSpc>
              <a:spcBef>
                <a:spcPts val="151"/>
              </a:spcBef>
            </a:pP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コロナ禍における「新しい旅のスタイル」の確立と「地域経済の回復」を図る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AutoShape 2" descr="旅行代理店で相談する女子学生】の画像素材(14407628) | イラスト素材 ..."/>
          <p:cNvSpPr>
            <a:spLocks noChangeAspect="1" noChangeArrowheads="1"/>
          </p:cNvSpPr>
          <p:nvPr/>
        </p:nvSpPr>
        <p:spPr bwMode="auto">
          <a:xfrm>
            <a:off x="426906" y="704631"/>
            <a:ext cx="178117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800"/>
          </a:p>
        </p:txBody>
      </p:sp>
      <p:sp>
        <p:nvSpPr>
          <p:cNvPr id="45" name="角丸四角形 44"/>
          <p:cNvSpPr/>
          <p:nvPr/>
        </p:nvSpPr>
        <p:spPr>
          <a:xfrm>
            <a:off x="409074" y="2060849"/>
            <a:ext cx="9067595" cy="4680520"/>
          </a:xfrm>
          <a:prstGeom prst="roundRect">
            <a:avLst>
              <a:gd name="adj" fmla="val 1147"/>
            </a:avLst>
          </a:prstGeom>
          <a:solidFill>
            <a:schemeClr val="accent6">
              <a:lumMod val="40000"/>
              <a:lumOff val="60000"/>
              <a:alpha val="5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36000" tIns="0" rIns="36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43996" indent="-457189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ja-JP" sz="1400" b="1" u="sng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 </a:t>
            </a:r>
            <a:r>
              <a:rPr kumimoji="0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対象</a:t>
            </a:r>
            <a:r>
              <a:rPr kumimoji="0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宿泊</a:t>
            </a:r>
            <a:r>
              <a:rPr kumimoji="0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施設</a:t>
            </a:r>
            <a:endParaRPr kumimoji="0"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感染防止対策に取り組む施設</a:t>
            </a: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当該事業に</a:t>
            </a: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参加を希望する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施設</a:t>
            </a:r>
            <a:endParaRPr kumimoji="0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※3</a:t>
            </a:r>
            <a:r>
              <a:rPr kumimoji="0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16</a:t>
            </a:r>
            <a:r>
              <a:rPr kumimoji="0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日（火）に、熊本県観光（公式）サイトに</a:t>
            </a:r>
            <a:r>
              <a:rPr kumimoji="0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おいて対象</a:t>
            </a:r>
            <a:r>
              <a:rPr kumimoji="0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となる宿泊施設・旅行会社のリストを掲載</a:t>
            </a:r>
            <a:endParaRPr kumimoji="0"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２ 宿泊対象期間</a:t>
            </a:r>
            <a:endParaRPr kumimoji="0" lang="en-US" altLang="ja-JP" sz="14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kumimoji="0" lang="ja-JP" altLang="en-US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３月１６日（火）～４月２８日（水）</a:t>
            </a:r>
            <a:endParaRPr kumimoji="0" lang="en-US" altLang="ja-JP" sz="14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予約開始：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16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日（火）～</a:t>
            </a:r>
            <a:endParaRPr kumimoji="0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３ 対象者　</a:t>
            </a:r>
            <a:r>
              <a:rPr kumimoji="0" lang="en-US" altLang="ja-JP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kumimoji="0" lang="en-US" altLang="ja-JP" sz="1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kumimoji="0" lang="ja-JP" altLang="en-US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県内在住者のみ</a:t>
            </a:r>
            <a:endParaRPr kumimoji="0" lang="en-US" altLang="ja-JP" sz="14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①普段から日常的に接している人と</a:t>
            </a:r>
            <a:r>
              <a:rPr kumimoji="0"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kumimoji="0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人以下</a:t>
            </a:r>
            <a:endParaRPr kumimoji="0"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②同居家族は４人以上でも可</a:t>
            </a:r>
            <a:endParaRPr kumimoji="0"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ja-JP" sz="1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14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５ </a:t>
            </a:r>
            <a:r>
              <a:rPr kumimoji="0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助成額（</a:t>
            </a:r>
            <a:r>
              <a:rPr kumimoji="0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１人</a:t>
            </a:r>
            <a:r>
              <a:rPr kumimoji="0"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kumimoji="0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泊当たり</a:t>
            </a:r>
            <a:r>
              <a:rPr kumimoji="0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kumimoji="0"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①</a:t>
            </a:r>
            <a:r>
              <a:rPr kumimoji="0"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日曜～木曜</a:t>
            </a: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kumimoji="0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・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10,000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円以上の宿泊費⇒</a:t>
            </a:r>
            <a:r>
              <a:rPr kumimoji="0" lang="en-US" altLang="ja-JP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5,000</a:t>
            </a:r>
            <a:r>
              <a:rPr kumimoji="0" lang="ja-JP" altLang="en-US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円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割引</a:t>
            </a:r>
            <a:endParaRPr kumimoji="0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・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10,000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円未満の宿泊費⇒金額の</a:t>
            </a:r>
            <a:r>
              <a:rPr kumimoji="0" lang="ja-JP" altLang="en-US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半額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を助成</a:t>
            </a:r>
            <a:endParaRPr kumimoji="0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②</a:t>
            </a:r>
            <a:r>
              <a:rPr kumimoji="0"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金曜・土曜・祝前日</a:t>
            </a:r>
            <a:endParaRPr kumimoji="0"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・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10,000</a:t>
            </a: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円以上の宿泊費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⇒</a:t>
            </a:r>
            <a:r>
              <a:rPr kumimoji="0" lang="en-US" altLang="ja-JP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3,000</a:t>
            </a:r>
            <a:r>
              <a:rPr kumimoji="0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円</a:t>
            </a: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割引</a:t>
            </a:r>
            <a:endParaRPr kumimoji="0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・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10,000</a:t>
            </a:r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円未満の宿泊費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⇒</a:t>
            </a:r>
            <a:r>
              <a:rPr kumimoji="0" lang="en-US" altLang="ja-JP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1,500</a:t>
            </a:r>
            <a:r>
              <a:rPr kumimoji="0" lang="ja-JP" altLang="en-US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円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割引</a:t>
            </a:r>
            <a:endParaRPr kumimoji="0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AutoShape 15"/>
          <p:cNvSpPr>
            <a:spLocks noChangeArrowheads="1"/>
          </p:cNvSpPr>
          <p:nvPr/>
        </p:nvSpPr>
        <p:spPr bwMode="auto">
          <a:xfrm>
            <a:off x="426906" y="476672"/>
            <a:ext cx="8948273" cy="546776"/>
          </a:xfrm>
          <a:prstGeom prst="roundRect">
            <a:avLst>
              <a:gd name="adj" fmla="val 9569"/>
            </a:avLst>
          </a:prstGeom>
          <a:gradFill rotWithShape="1">
            <a:gsLst>
              <a:gs pos="0">
                <a:srgbClr val="990008"/>
              </a:gs>
              <a:gs pos="6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lIns="68504" tIns="27000" rIns="68504" bIns="0" anchor="b" anchorCtr="0"/>
          <a:lstStyle>
            <a:lvl1pPr defTabSz="10001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defTabSz="1000125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defTabSz="1000125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defTabSz="1000125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36538" defTabSz="1000125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36538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36538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36538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36538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ts val="1051"/>
              </a:lnSpc>
              <a:buNone/>
            </a:pPr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「くまもと再発見の旅」について～身近な人と身近な旅へ～</a:t>
            </a:r>
            <a:endParaRPr lang="en-US" altLang="ja-JP" sz="20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51"/>
              </a:lnSpc>
              <a:buNone/>
            </a:pPr>
            <a:endParaRPr lang="en-US" altLang="ja-JP" sz="20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947528" y="3449995"/>
            <a:ext cx="4397960" cy="27254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/>
          </a:p>
        </p:txBody>
      </p:sp>
      <p:pic>
        <p:nvPicPr>
          <p:cNvPr id="41" name="図 4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67380" y="3985790"/>
            <a:ext cx="1109756" cy="776307"/>
          </a:xfrm>
          <a:prstGeom prst="rect">
            <a:avLst/>
          </a:prstGeom>
        </p:spPr>
      </p:pic>
      <p:sp>
        <p:nvSpPr>
          <p:cNvPr id="43" name="右矢印 42"/>
          <p:cNvSpPr/>
          <p:nvPr/>
        </p:nvSpPr>
        <p:spPr>
          <a:xfrm>
            <a:off x="6209658" y="4187970"/>
            <a:ext cx="1194561" cy="441880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352"/>
          </a:p>
        </p:txBody>
      </p:sp>
      <p:sp>
        <p:nvSpPr>
          <p:cNvPr id="47" name="テキスト ボックス 29"/>
          <p:cNvSpPr txBox="1"/>
          <p:nvPr/>
        </p:nvSpPr>
        <p:spPr>
          <a:xfrm>
            <a:off x="6181823" y="3996773"/>
            <a:ext cx="1652703" cy="3333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200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電話・ネット</a:t>
            </a:r>
            <a:endParaRPr lang="ja-JP" altLang="en-US" sz="1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48" name="図 4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036" y="3996773"/>
            <a:ext cx="897780" cy="749567"/>
          </a:xfrm>
          <a:prstGeom prst="rect">
            <a:avLst/>
          </a:prstGeom>
        </p:spPr>
      </p:pic>
      <p:sp>
        <p:nvSpPr>
          <p:cNvPr id="55" name="テキスト ボックス 41"/>
          <p:cNvSpPr txBox="1"/>
          <p:nvPr/>
        </p:nvSpPr>
        <p:spPr>
          <a:xfrm>
            <a:off x="4994092" y="3704509"/>
            <a:ext cx="3991356" cy="3333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400" b="1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①宿泊施設へ直接予約</a:t>
            </a:r>
            <a:endParaRPr lang="ja-JP" altLang="en-US" sz="1400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6" name="テキスト ボックス 29"/>
          <p:cNvSpPr txBox="1"/>
          <p:nvPr/>
        </p:nvSpPr>
        <p:spPr>
          <a:xfrm>
            <a:off x="7251333" y="4698705"/>
            <a:ext cx="1307488" cy="3333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400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宿泊施設</a:t>
            </a:r>
            <a:endParaRPr lang="ja-JP" altLang="en-US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7" name="テキスト ボックス 41"/>
          <p:cNvSpPr txBox="1"/>
          <p:nvPr/>
        </p:nvSpPr>
        <p:spPr>
          <a:xfrm>
            <a:off x="4994092" y="4813622"/>
            <a:ext cx="3991356" cy="3333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400" b="1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②旅行会社を通じて購入</a:t>
            </a:r>
            <a:endParaRPr lang="ja-JP" altLang="en-US" sz="1400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58" name="図 57" descr="C:\Users\kumamoto\AppData\Local\Microsoft\Windows\INetCache\Content.MSO\4D2C5154.tmp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764" y="5165398"/>
            <a:ext cx="1014540" cy="74982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テキスト ボックス 29"/>
          <p:cNvSpPr txBox="1"/>
          <p:nvPr/>
        </p:nvSpPr>
        <p:spPr>
          <a:xfrm>
            <a:off x="6105128" y="5229200"/>
            <a:ext cx="1135695" cy="3333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200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申込み</a:t>
            </a:r>
            <a:endParaRPr lang="ja-JP" altLang="en-US" sz="1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0" name="テキスト ボックス 29"/>
          <p:cNvSpPr txBox="1"/>
          <p:nvPr/>
        </p:nvSpPr>
        <p:spPr>
          <a:xfrm>
            <a:off x="6796364" y="5877176"/>
            <a:ext cx="952912" cy="3333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200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旅行会社</a:t>
            </a:r>
            <a:endParaRPr lang="ja-JP" altLang="en-US" sz="1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1" name="右矢印 60"/>
          <p:cNvSpPr/>
          <p:nvPr/>
        </p:nvSpPr>
        <p:spPr>
          <a:xfrm>
            <a:off x="7742168" y="5434298"/>
            <a:ext cx="577996" cy="441880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352"/>
          </a:p>
        </p:txBody>
      </p:sp>
      <p:pic>
        <p:nvPicPr>
          <p:cNvPr id="62" name="図 6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53076" y="5141814"/>
            <a:ext cx="1052052" cy="846856"/>
          </a:xfrm>
          <a:prstGeom prst="rect">
            <a:avLst/>
          </a:prstGeom>
        </p:spPr>
      </p:pic>
      <p:sp>
        <p:nvSpPr>
          <p:cNvPr id="63" name="右矢印 62"/>
          <p:cNvSpPr/>
          <p:nvPr/>
        </p:nvSpPr>
        <p:spPr>
          <a:xfrm>
            <a:off x="6112084" y="5415043"/>
            <a:ext cx="559919" cy="441880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3352"/>
          </a:p>
        </p:txBody>
      </p:sp>
      <p:sp>
        <p:nvSpPr>
          <p:cNvPr id="64" name="テキスト ボックス 29"/>
          <p:cNvSpPr txBox="1"/>
          <p:nvPr/>
        </p:nvSpPr>
        <p:spPr>
          <a:xfrm>
            <a:off x="7749275" y="5210956"/>
            <a:ext cx="740447" cy="3333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200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送客</a:t>
            </a:r>
            <a:endParaRPr lang="ja-JP" altLang="en-US" sz="1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5" name="テキスト ボックス 29"/>
          <p:cNvSpPr txBox="1"/>
          <p:nvPr/>
        </p:nvSpPr>
        <p:spPr>
          <a:xfrm>
            <a:off x="8421109" y="5895112"/>
            <a:ext cx="1181169" cy="31115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200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宿泊施設</a:t>
            </a:r>
            <a:endParaRPr lang="ja-JP" altLang="en-US" sz="1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66" name="図 6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101" y="5206989"/>
            <a:ext cx="888379" cy="755359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4841506" y="3356992"/>
            <a:ext cx="1368152" cy="33855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/>
              <a:t>予約手法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340376" y="6438043"/>
            <a:ext cx="565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+mn-ea"/>
              </a:rPr>
              <a:t>１</a:t>
            </a:r>
            <a:endParaRPr kumimoji="1" lang="ja-JP" altLang="en-US" sz="2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1113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/>
          <p:cNvSpPr txBox="1"/>
          <p:nvPr/>
        </p:nvSpPr>
        <p:spPr>
          <a:xfrm>
            <a:off x="1207740" y="6253378"/>
            <a:ext cx="7019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472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安全・安心な旅を心がけよう！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0"/>
            <a:ext cx="9906000" cy="6041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472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感染リスクを下げるための取組みポイント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82645" y="905119"/>
            <a:ext cx="9810915" cy="1875809"/>
          </a:xfrm>
          <a:prstGeom prst="roundRect">
            <a:avLst>
              <a:gd name="adj" fmla="val 1147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36000" tIns="0" rIns="36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1400" b="1" u="sng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ポイント①　</a:t>
            </a:r>
            <a:r>
              <a:rPr kumimoji="0" lang="ja-JP" altLang="en-US" sz="2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利用者を制限</a:t>
            </a:r>
            <a:r>
              <a:rPr kumimoji="0"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する</a:t>
            </a:r>
            <a:r>
              <a:rPr kumimoji="0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kumimoji="0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⇒個人又は普段から日常的に接している</a:t>
            </a:r>
            <a:r>
              <a:rPr kumimoji="0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人</a:t>
            </a:r>
            <a:r>
              <a:rPr kumimoji="0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（家族・学校・</a:t>
            </a:r>
            <a:r>
              <a:rPr kumimoji="0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職場の同僚など</a:t>
            </a:r>
            <a:r>
              <a:rPr kumimoji="0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kumimoji="0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に限定！</a:t>
            </a:r>
            <a:r>
              <a:rPr kumimoji="0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endParaRPr kumimoji="0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また、人数は</a:t>
            </a:r>
            <a:r>
              <a:rPr kumimoji="0" lang="en-US" altLang="ja-JP" sz="2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kumimoji="0" lang="ja-JP" altLang="en-US" sz="2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人以下</a:t>
            </a:r>
            <a:r>
              <a:rPr kumimoji="0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とする（同居家族・同居人は除く）</a:t>
            </a:r>
            <a:endParaRPr kumimoji="0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39936" y="2718792"/>
            <a:ext cx="9033544" cy="998240"/>
          </a:xfrm>
          <a:prstGeom prst="roundRect">
            <a:avLst>
              <a:gd name="adj" fmla="val 1147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36000" tIns="0" rIns="36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1400" b="1" u="sng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ポイント②　</a:t>
            </a:r>
            <a:r>
              <a:rPr kumimoji="0" lang="ja-JP" altLang="en-US" sz="2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平日</a:t>
            </a:r>
            <a:r>
              <a:rPr kumimoji="0"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に人の流れを分散化</a:t>
            </a:r>
            <a:r>
              <a:rPr kumimoji="0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kumimoji="0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⇒三密を避けるため、平日の助成金額を高く設定</a:t>
            </a:r>
            <a:endParaRPr kumimoji="0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340376" y="6438043"/>
            <a:ext cx="565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+mn-ea"/>
              </a:rPr>
              <a:t>２</a:t>
            </a:r>
            <a:endParaRPr kumimoji="1" lang="ja-JP" altLang="en-US" sz="2000" b="1" dirty="0">
              <a:latin typeface="+mn-ea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200472" y="3789040"/>
            <a:ext cx="9033544" cy="1835470"/>
          </a:xfrm>
          <a:prstGeom prst="roundRect">
            <a:avLst>
              <a:gd name="adj" fmla="val 1147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36000" tIns="0" rIns="36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1600" b="1" u="sng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ポイント③　</a:t>
            </a:r>
            <a:r>
              <a:rPr kumimoji="0" lang="ja-JP" altLang="en-US" sz="2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感染防止対策</a:t>
            </a:r>
            <a:r>
              <a:rPr kumimoji="0"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kumimoji="0" lang="ja-JP" altLang="en-US" sz="2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徹底</a:t>
            </a:r>
            <a:r>
              <a:rPr kumimoji="0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kumimoji="0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⇒宿泊施設：「くまもっと感染防止取組」を宣言</a:t>
            </a:r>
            <a:endParaRPr kumimoji="0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 旅 行 者 ：</a:t>
            </a:r>
            <a:r>
              <a:rPr kumimoji="0"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「宿泊旅行での感染リスクを下げる４つのステップ」の</a:t>
            </a:r>
            <a:endParaRPr kumimoji="0"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lvl="0" indent="-45718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遵守を宣言</a:t>
            </a:r>
            <a:endParaRPr kumimoji="0"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3996" indent="-457189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3" name="下矢印 22"/>
          <p:cNvSpPr/>
          <p:nvPr/>
        </p:nvSpPr>
        <p:spPr>
          <a:xfrm>
            <a:off x="4213188" y="5624510"/>
            <a:ext cx="1008112" cy="595106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2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角丸四角形 162"/>
          <p:cNvSpPr/>
          <p:nvPr/>
        </p:nvSpPr>
        <p:spPr>
          <a:xfrm>
            <a:off x="2605429" y="40224"/>
            <a:ext cx="4691356" cy="28587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42104" tIns="74769" rIns="42104" bIns="21052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6330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42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宿泊旅行時の感染リスクを下げる４つのステップ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36911" y="108530"/>
            <a:ext cx="657311" cy="15302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lIns="24923" tIns="24923" rIns="24923" bIns="0" rtlCol="0" anchor="ctr" anchorCtr="0">
            <a:spAutoFit/>
          </a:bodyPr>
          <a:lstStyle/>
          <a:p>
            <a:pPr algn="ctr"/>
            <a:r>
              <a:rPr lang="ja-JP" altLang="en-US" sz="831" dirty="0">
                <a:solidFill>
                  <a:schemeClr val="bg1"/>
                </a:solidFill>
              </a:rPr>
              <a:t>熊本県作成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615761" y="374522"/>
            <a:ext cx="4678021" cy="754597"/>
          </a:xfrm>
          <a:prstGeom prst="rect">
            <a:avLst/>
          </a:prstGeom>
          <a:solidFill>
            <a:srgbClr val="FFEBD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6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36911" y="396401"/>
            <a:ext cx="4671977" cy="75918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1246"/>
              </a:lnSpc>
            </a:pPr>
            <a:r>
              <a:rPr lang="ja-JP" altLang="en-US" sz="1038" spc="35" dirty="0"/>
              <a:t>宿泊旅行をするとき、</a:t>
            </a:r>
            <a:r>
              <a:rPr lang="ja-JP" altLang="en-US" sz="1038" dirty="0"/>
              <a:t>新型コロナウイルス感染症の</a:t>
            </a:r>
            <a:endParaRPr lang="en-US" altLang="ja-JP" sz="1038" dirty="0"/>
          </a:p>
          <a:p>
            <a:pPr algn="ctr">
              <a:lnSpc>
                <a:spcPts val="1246"/>
              </a:lnSpc>
            </a:pPr>
            <a:r>
              <a:rPr lang="ja-JP" altLang="en-US" sz="1038" dirty="0"/>
              <a:t>感染リスクが高まる場面がありますが、</a:t>
            </a:r>
            <a:endParaRPr lang="en-US" altLang="ja-JP" sz="1038" dirty="0"/>
          </a:p>
          <a:p>
            <a:pPr algn="ctr">
              <a:lnSpc>
                <a:spcPts val="1246"/>
              </a:lnSpc>
            </a:pPr>
            <a:r>
              <a:rPr lang="ja-JP" altLang="en-US" sz="1038" b="1" spc="-21" dirty="0"/>
              <a:t>一人ひとりの心がけで、感染リスクを下げて、楽しい宿泊旅行をしましょう！</a:t>
            </a:r>
            <a:endParaRPr lang="en-US" altLang="ja-JP" sz="1038" b="1" spc="-21" dirty="0"/>
          </a:p>
          <a:p>
            <a:pPr algn="ctr">
              <a:lnSpc>
                <a:spcPts val="1592"/>
              </a:lnSpc>
            </a:pPr>
            <a:r>
              <a:rPr lang="ja-JP" altLang="en-US" sz="1038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感染リスクを下げる４つのステップをみんなで実践しましょう！</a:t>
            </a:r>
            <a:endParaRPr lang="en-US" altLang="ja-JP" sz="1038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608431" y="1317113"/>
            <a:ext cx="4685351" cy="1092216"/>
          </a:xfrm>
          <a:prstGeom prst="rect">
            <a:avLst/>
          </a:prstGeom>
          <a:noFill/>
          <a:ln w="9525">
            <a:solidFill>
              <a:schemeClr val="tx1">
                <a:alpha val="9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6"/>
          </a:p>
        </p:txBody>
      </p:sp>
      <p:sp>
        <p:nvSpPr>
          <p:cNvPr id="13" name="ホームベース 12"/>
          <p:cNvSpPr/>
          <p:nvPr/>
        </p:nvSpPr>
        <p:spPr>
          <a:xfrm>
            <a:off x="2605429" y="1221150"/>
            <a:ext cx="1620000" cy="193467"/>
          </a:xfrm>
          <a:prstGeom prst="homePlate">
            <a:avLst>
              <a:gd name="adj" fmla="val 35839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589448">
              <a:lnSpc>
                <a:spcPts val="1385"/>
              </a:lnSpc>
              <a:defRPr/>
            </a:pPr>
            <a:r>
              <a:rPr kumimoji="0" lang="en-US" altLang="ja-JP" sz="1108" b="1" kern="0" dirty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rPr>
              <a:t>STEP1</a:t>
            </a:r>
            <a:r>
              <a:rPr kumimoji="0" lang="ja-JP" altLang="en-US" sz="969" b="1" kern="0" dirty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rPr>
              <a:t>　予約時に下げる！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93324" y="1916346"/>
            <a:ext cx="4355026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spc="35" dirty="0"/>
              <a:t>○ 普段一緒にいる同居家族や同居の方と宿泊しましょう。</a:t>
            </a:r>
            <a:endParaRPr lang="en-US" altLang="ja-JP" sz="831" i="1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91677" y="2150727"/>
            <a:ext cx="4120562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spc="28" dirty="0"/>
              <a:t>○ 普段から日常的に接している人で</a:t>
            </a:r>
            <a:r>
              <a:rPr lang="en-US" altLang="ja-JP" sz="900" spc="28" dirty="0"/>
              <a:t>4</a:t>
            </a:r>
            <a:r>
              <a:rPr lang="ja-JP" altLang="en-US" sz="900" spc="14" dirty="0"/>
              <a:t>人以下で宿泊しましょう</a:t>
            </a:r>
            <a:r>
              <a:rPr lang="ja-JP" altLang="en-US" sz="900" spc="28" dirty="0"/>
              <a:t>。</a:t>
            </a:r>
            <a:endParaRPr lang="en-US" altLang="ja-JP" sz="900" spc="28" dirty="0"/>
          </a:p>
        </p:txBody>
      </p:sp>
      <p:sp>
        <p:nvSpPr>
          <p:cNvPr id="24" name="正方形/長方形 23"/>
          <p:cNvSpPr/>
          <p:nvPr/>
        </p:nvSpPr>
        <p:spPr>
          <a:xfrm>
            <a:off x="2605439" y="2625000"/>
            <a:ext cx="4688342" cy="74528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6"/>
          </a:p>
        </p:txBody>
      </p:sp>
      <p:sp>
        <p:nvSpPr>
          <p:cNvPr id="25" name="ホームベース 24"/>
          <p:cNvSpPr/>
          <p:nvPr/>
        </p:nvSpPr>
        <p:spPr>
          <a:xfrm>
            <a:off x="2602116" y="2522950"/>
            <a:ext cx="1620000" cy="193467"/>
          </a:xfrm>
          <a:prstGeom prst="homePlate">
            <a:avLst>
              <a:gd name="adj" fmla="val 35839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589448">
              <a:lnSpc>
                <a:spcPts val="1385"/>
              </a:lnSpc>
              <a:defRPr/>
            </a:pPr>
            <a:r>
              <a:rPr kumimoji="0" lang="en-US" altLang="ja-JP" sz="1108" b="1" kern="0" dirty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rPr>
              <a:t>STEP2</a:t>
            </a:r>
            <a:r>
              <a:rPr kumimoji="0" lang="ja-JP" altLang="en-US" sz="969" b="1" kern="0" dirty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rPr>
              <a:t>　旅マエに下げる！</a:t>
            </a:r>
            <a:endParaRPr kumimoji="0" lang="en-US" altLang="ja-JP" sz="969" b="1" kern="0" dirty="0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602116" y="2759155"/>
            <a:ext cx="4474225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○ 発熱等の症状の有無を確認し、体調の悪い人は旅行しないようにしましょう。</a:t>
            </a:r>
            <a:endParaRPr lang="en-US" altLang="ja-JP" sz="831" dirty="0"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602116" y="2956659"/>
            <a:ext cx="4523190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○ 旅先の感染状況や自治体の要請などを確認しましょう。</a:t>
            </a:r>
            <a:endParaRPr lang="en-US" altLang="ja-JP" sz="9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620613" y="4838043"/>
            <a:ext cx="3396394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spc="35" dirty="0"/>
              <a:t>○ お部屋では、こまめに換気をしながら過ごしましょう。</a:t>
            </a:r>
            <a:endParaRPr lang="en-US" altLang="ja-JP" sz="831" dirty="0">
              <a:latin typeface="+mn-e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622355" y="5053546"/>
            <a:ext cx="4523190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○入浴時や脱衣所での会話は控えましょう。</a:t>
            </a:r>
            <a:endParaRPr lang="en-US" altLang="ja-JP" sz="9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620613" y="5494900"/>
            <a:ext cx="3486347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○ おみやげは、できるだけ商品を触らずに選びましょう。</a:t>
            </a:r>
            <a:endParaRPr lang="en-US" altLang="ja-JP" sz="9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672" y="3804063"/>
            <a:ext cx="668261" cy="385921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>
            <a:off x="2605439" y="5952085"/>
            <a:ext cx="4688342" cy="68617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6"/>
          </a:p>
        </p:txBody>
      </p:sp>
      <p:sp>
        <p:nvSpPr>
          <p:cNvPr id="38" name="ホームベース 37"/>
          <p:cNvSpPr/>
          <p:nvPr/>
        </p:nvSpPr>
        <p:spPr>
          <a:xfrm>
            <a:off x="2602116" y="5850970"/>
            <a:ext cx="1620000" cy="193467"/>
          </a:xfrm>
          <a:prstGeom prst="homePlate">
            <a:avLst>
              <a:gd name="adj" fmla="val 35839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589448">
              <a:lnSpc>
                <a:spcPts val="1385"/>
              </a:lnSpc>
              <a:defRPr/>
            </a:pPr>
            <a:r>
              <a:rPr kumimoji="0" lang="en-US" altLang="ja-JP" sz="1108" b="1" kern="0" dirty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rPr>
              <a:t>STEP4</a:t>
            </a:r>
            <a:r>
              <a:rPr kumimoji="0" lang="ja-JP" altLang="en-US" sz="969" b="1" kern="0" dirty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rPr>
              <a:t>　旅アトに下げる！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602116" y="6098882"/>
            <a:ext cx="4724807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○ 帰宅直後の手洗いなどにより、家庭内にウイルスを持ち込まないようにしましょう。</a:t>
            </a:r>
            <a:endParaRPr lang="en-US" altLang="ja-JP" sz="9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602116" y="6299379"/>
            <a:ext cx="4724807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○ </a:t>
            </a:r>
            <a:r>
              <a:rPr lang="ja-JP" altLang="en-US" sz="900" spc="55" dirty="0"/>
              <a:t>発熱等の症状が出た場合は、すぐにかかりつけ医等に電話相談のうえ、</a:t>
            </a:r>
            <a:r>
              <a:rPr lang="ja-JP" altLang="en-US" sz="900" dirty="0"/>
              <a:t>医療機関</a:t>
            </a:r>
            <a:endParaRPr lang="en-US" altLang="ja-JP" sz="900" dirty="0"/>
          </a:p>
          <a:p>
            <a:r>
              <a:rPr lang="ja-JP" altLang="en-US" sz="900" dirty="0"/>
              <a:t>　を受診しましょう。また、参加者と情報共有しましょう。</a:t>
            </a:r>
            <a:endParaRPr lang="en-US" altLang="ja-JP" sz="900" dirty="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550" y="4747976"/>
            <a:ext cx="466267" cy="523894"/>
          </a:xfrm>
          <a:prstGeom prst="rect">
            <a:avLst/>
          </a:prstGeom>
        </p:spPr>
      </p:pic>
      <p:sp>
        <p:nvSpPr>
          <p:cNvPr id="29" name="正方形/長方形 28"/>
          <p:cNvSpPr/>
          <p:nvPr/>
        </p:nvSpPr>
        <p:spPr>
          <a:xfrm>
            <a:off x="2605439" y="3554076"/>
            <a:ext cx="4688342" cy="216746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6"/>
          </a:p>
        </p:txBody>
      </p:sp>
      <p:sp>
        <p:nvSpPr>
          <p:cNvPr id="30" name="ホームベース 29"/>
          <p:cNvSpPr/>
          <p:nvPr/>
        </p:nvSpPr>
        <p:spPr>
          <a:xfrm>
            <a:off x="2602116" y="3456933"/>
            <a:ext cx="1620000" cy="193467"/>
          </a:xfrm>
          <a:prstGeom prst="homePlate">
            <a:avLst>
              <a:gd name="adj" fmla="val 35839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589448">
              <a:lnSpc>
                <a:spcPts val="1385"/>
              </a:lnSpc>
              <a:defRPr/>
            </a:pPr>
            <a:r>
              <a:rPr kumimoji="0" lang="en-US" altLang="ja-JP" sz="1108" b="1" kern="0" dirty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rPr>
              <a:t>STEP3</a:t>
            </a:r>
            <a:r>
              <a:rPr kumimoji="0" lang="ja-JP" altLang="en-US" sz="969" b="1" kern="0" dirty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rPr>
              <a:t>　旅ナカに下げる！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591677" y="1447348"/>
            <a:ext cx="4355026" cy="5078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spc="35" dirty="0"/>
              <a:t>○ </a:t>
            </a:r>
            <a:r>
              <a:rPr lang="ja-JP" altLang="en-US" sz="900" spc="-14" dirty="0"/>
              <a:t>お宿を予約する際は、</a:t>
            </a:r>
            <a:r>
              <a:rPr lang="ja-JP" altLang="en-US" sz="900" u="sng" spc="-14" dirty="0">
                <a:solidFill>
                  <a:srgbClr val="FF0000"/>
                </a:solidFill>
              </a:rPr>
              <a:t>「くまもっと感染防止取組宣言」</a:t>
            </a:r>
            <a:r>
              <a:rPr lang="ja-JP" altLang="en-US" sz="900" spc="-14" dirty="0"/>
              <a:t>をしている</a:t>
            </a:r>
            <a:endParaRPr lang="en-US" altLang="ja-JP" sz="900" spc="-14" dirty="0"/>
          </a:p>
          <a:p>
            <a:r>
              <a:rPr lang="ja-JP" altLang="en-US" sz="900" spc="-14" dirty="0"/>
              <a:t>　お宿か確認しましょう。</a:t>
            </a:r>
            <a:endParaRPr lang="en-US" altLang="ja-JP" sz="900" spc="-14" dirty="0"/>
          </a:p>
          <a:p>
            <a:r>
              <a:rPr lang="ja-JP" altLang="en-US" sz="900" spc="-14" dirty="0">
                <a:latin typeface="+mn-ea"/>
              </a:rPr>
              <a:t>　　</a:t>
            </a:r>
            <a:r>
              <a:rPr lang="ja-JP" altLang="en-US" sz="831" dirty="0">
                <a:latin typeface="+mn-ea"/>
              </a:rPr>
              <a:t>➢ </a:t>
            </a:r>
            <a:r>
              <a:rPr lang="ja-JP" altLang="en-US" sz="831" i="1" dirty="0">
                <a:latin typeface="+mn-ea"/>
              </a:rPr>
              <a:t>県観光サイト「もっと、もーっと！くまもっと。」特設ページに掲載！</a:t>
            </a:r>
            <a:endParaRPr lang="en-US" altLang="ja-JP" sz="831" i="1" dirty="0">
              <a:latin typeface="+mn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778" y="1333399"/>
            <a:ext cx="761795" cy="1067015"/>
          </a:xfrm>
          <a:prstGeom prst="rect">
            <a:avLst/>
          </a:prstGeom>
        </p:spPr>
      </p:pic>
      <p:sp>
        <p:nvSpPr>
          <p:cNvPr id="88" name="テキスト ボックス 87"/>
          <p:cNvSpPr txBox="1"/>
          <p:nvPr/>
        </p:nvSpPr>
        <p:spPr>
          <a:xfrm>
            <a:off x="2602116" y="3161222"/>
            <a:ext cx="4523190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○ 毎朝の健康チェックを欠かさずに。</a:t>
            </a:r>
            <a:endParaRPr lang="en-US" altLang="ja-JP" sz="900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2615784" y="3701474"/>
            <a:ext cx="4523190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○ マスクを着け、咳エチケットを徹底しましょう。</a:t>
            </a:r>
            <a:endParaRPr lang="en-US" altLang="ja-JP" sz="900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2620612" y="3920599"/>
            <a:ext cx="4523190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○ 公共交通機関利用時は、お互いの距離を保ちましょう。</a:t>
            </a:r>
            <a:endParaRPr lang="en-US" altLang="ja-JP" sz="90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620612" y="4142219"/>
            <a:ext cx="4523190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○ できるだけ事前に予約して観光しましょう。込んでたら、後からゆっくりと。</a:t>
            </a:r>
            <a:endParaRPr lang="en-US" altLang="ja-JP" sz="900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2621020" y="4380967"/>
            <a:ext cx="4523190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○ 飲食時は県作成</a:t>
            </a:r>
            <a:r>
              <a:rPr lang="ja-JP" altLang="en-US" sz="900" u="sng" dirty="0">
                <a:solidFill>
                  <a:srgbClr val="FF0000"/>
                </a:solidFill>
              </a:rPr>
              <a:t>「</a:t>
            </a:r>
            <a:r>
              <a:rPr lang="ja-JP" altLang="en-US" sz="900" u="sng" dirty="0">
                <a:solidFill>
                  <a:srgbClr val="FF0000"/>
                </a:solidFill>
                <a:latin typeface="メイリオ" panose="020B0604030504040204" pitchFamily="50" charset="-128"/>
              </a:rPr>
              <a:t>会食時の感染リスクを下げる４つのステップ」</a:t>
            </a:r>
            <a:r>
              <a:rPr lang="ja-JP" altLang="en-US" sz="900" dirty="0">
                <a:latin typeface="メイリオ" panose="020B0604030504040204" pitchFamily="50" charset="-128"/>
              </a:rPr>
              <a:t>を守りましょう。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2622355" y="5269943"/>
            <a:ext cx="4523190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○ こまめに、手洗い、消毒をしましょう。</a:t>
            </a:r>
            <a:endParaRPr lang="en-US" altLang="ja-JP" sz="900" dirty="0"/>
          </a:p>
        </p:txBody>
      </p:sp>
      <p:pic>
        <p:nvPicPr>
          <p:cNvPr id="99" name="図 9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42754" y="1930982"/>
            <a:ext cx="633843" cy="49690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44403" y="5232558"/>
            <a:ext cx="620306" cy="361845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1444" y="2887568"/>
            <a:ext cx="474833" cy="476953"/>
          </a:xfrm>
          <a:prstGeom prst="rect">
            <a:avLst/>
          </a:prstGeom>
        </p:spPr>
      </p:pic>
      <p:sp>
        <p:nvSpPr>
          <p:cNvPr id="37" name="テキスト ボックス 36"/>
          <p:cNvSpPr txBox="1"/>
          <p:nvPr/>
        </p:nvSpPr>
        <p:spPr>
          <a:xfrm>
            <a:off x="2622355" y="4618544"/>
            <a:ext cx="4523190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○ 感染症対策等が講じられていない飲食店等は利用しないこと。</a:t>
            </a:r>
            <a:endParaRPr lang="ja-JP" altLang="en-US" sz="900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05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454" y="5205139"/>
            <a:ext cx="1419928" cy="160835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164468" y="771553"/>
            <a:ext cx="9577063" cy="440120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☆</a:t>
            </a:r>
            <a:r>
              <a:rPr lang="ja-JP" altLang="en-US" sz="3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制度に関する お問い合わせ先</a:t>
            </a:r>
            <a:endParaRPr lang="en-US" altLang="ja-JP" sz="3600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「くまもと再発見の旅」事務局</a:t>
            </a:r>
            <a:endParaRPr lang="en-US" altLang="ja-JP" sz="36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36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en-US" altLang="ja-JP" sz="36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3/11</a:t>
            </a:r>
            <a:r>
              <a:rPr lang="ja-JP" altLang="en-US" sz="36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（木）１３：００～設置</a:t>
            </a:r>
            <a:r>
              <a:rPr lang="en-US" altLang="ja-JP" sz="36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36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36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（電話番号）</a:t>
            </a:r>
            <a:r>
              <a:rPr lang="en-US" altLang="ja-JP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096</a:t>
            </a:r>
            <a:r>
              <a:rPr lang="ja-JP" altLang="en-US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312</a:t>
            </a:r>
            <a:r>
              <a:rPr lang="ja-JP" altLang="en-US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1131</a:t>
            </a:r>
          </a:p>
          <a:p>
            <a:r>
              <a:rPr lang="ja-JP" altLang="en-US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　　   （</a:t>
            </a:r>
            <a:r>
              <a:rPr lang="en-US" altLang="ja-JP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en-US" altLang="ja-JP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096</a:t>
            </a:r>
            <a:r>
              <a:rPr lang="ja-JP" altLang="en-US" sz="3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en-US" altLang="ja-JP" sz="3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3600" b="1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5233</a:t>
            </a:r>
            <a:endParaRPr lang="en-US" altLang="ja-JP" sz="3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3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受付時間 ９：００～１７：００</a:t>
            </a:r>
            <a:r>
              <a:rPr kumimoji="1"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1641"/>
            <a:ext cx="9906000" cy="6041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問い合わせ窓口</a:t>
            </a:r>
            <a:endParaRPr kumimoji="1" lang="en-US" altLang="ja-JP" sz="3200" dirty="0" smtClean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340376" y="6438043"/>
            <a:ext cx="565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+mn-ea"/>
              </a:rPr>
              <a:t>４</a:t>
            </a:r>
            <a:endParaRPr kumimoji="1" lang="ja-JP" altLang="en-US" sz="2000" b="1" dirty="0"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64468" y="5301208"/>
            <a:ext cx="8100900" cy="151228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en-US" altLang="ja-JP" sz="2800" dirty="0" smtClean="0"/>
              <a:t>※</a:t>
            </a:r>
            <a:r>
              <a:rPr kumimoji="1" lang="ja-JP" altLang="en-US" sz="2800" u="sng" dirty="0" smtClean="0"/>
              <a:t>宿泊のご予約は、</a:t>
            </a:r>
            <a:r>
              <a:rPr kumimoji="1" lang="en-US" altLang="ja-JP" sz="2800" u="sng" dirty="0" smtClean="0"/>
              <a:t>3</a:t>
            </a:r>
            <a:r>
              <a:rPr kumimoji="1" lang="ja-JP" altLang="en-US" sz="2800" u="sng" dirty="0" smtClean="0"/>
              <a:t>月</a:t>
            </a:r>
            <a:r>
              <a:rPr kumimoji="1" lang="en-US" altLang="ja-JP" sz="2800" u="sng" dirty="0" smtClean="0"/>
              <a:t>16</a:t>
            </a:r>
            <a:r>
              <a:rPr kumimoji="1" lang="ja-JP" altLang="en-US" sz="2800" u="sng" dirty="0" smtClean="0"/>
              <a:t>日以降、宿泊施設や</a:t>
            </a:r>
            <a:endParaRPr kumimoji="1" lang="en-US" altLang="ja-JP" sz="2800" u="sng" dirty="0" smtClean="0"/>
          </a:p>
          <a:p>
            <a:r>
              <a:rPr kumimoji="1" lang="ja-JP" altLang="en-US" sz="2800" dirty="0" smtClean="0"/>
              <a:t>　</a:t>
            </a:r>
            <a:r>
              <a:rPr kumimoji="1" lang="ja-JP" altLang="en-US" sz="2800" u="sng" dirty="0" smtClean="0"/>
              <a:t>旅行会社へ直接お問い合わせください</a:t>
            </a:r>
            <a:endParaRPr kumimoji="1" lang="ja-JP" alt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1772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19611</TotalTime>
  <Words>501</Words>
  <Application>Microsoft Office PowerPoint</Application>
  <PresentationFormat>A4 210 x 297 mm</PresentationFormat>
  <Paragraphs>102</Paragraphs>
  <Slides>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7" baseType="lpstr">
      <vt:lpstr>HGP創英角ｺﾞｼｯｸUB</vt:lpstr>
      <vt:lpstr>HGS創英角ｺﾞｼｯｸUB</vt:lpstr>
      <vt:lpstr>HG創英角ﾎﾟｯﾌﾟ体</vt:lpstr>
      <vt:lpstr>Meiryo UI</vt:lpstr>
      <vt:lpstr>ＭＳ Ｐゴシック</vt:lpstr>
      <vt:lpstr>ＭＳ ゴシック</vt:lpstr>
      <vt:lpstr>メイリオ</vt:lpstr>
      <vt:lpstr>游明朝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kijimatakeyuki</dc:creator>
  <cp:lastModifiedBy>kumamoto</cp:lastModifiedBy>
  <cp:revision>1472</cp:revision>
  <cp:lastPrinted>2021-03-10T01:27:14Z</cp:lastPrinted>
  <dcterms:created xsi:type="dcterms:W3CDTF">2010-08-19T06:20:26Z</dcterms:created>
  <dcterms:modified xsi:type="dcterms:W3CDTF">2021-03-11T06:47:10Z</dcterms:modified>
</cp:coreProperties>
</file>