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7" r:id="rId2"/>
  </p:sldIdLst>
  <p:sldSz cx="9144000" cy="6858000" type="screen4x3"/>
  <p:notesSz cx="9926638" cy="67976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009900"/>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p:cViewPr varScale="1">
        <p:scale>
          <a:sx n="69" d="100"/>
          <a:sy n="69" d="100"/>
        </p:scale>
        <p:origin x="141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4302625" cy="34026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21697" y="1"/>
            <a:ext cx="4302625" cy="340265"/>
          </a:xfrm>
          <a:prstGeom prst="rect">
            <a:avLst/>
          </a:prstGeom>
        </p:spPr>
        <p:txBody>
          <a:bodyPr vert="horz" lIns="91440" tIns="45720" rIns="91440" bIns="45720" rtlCol="0"/>
          <a:lstStyle>
            <a:lvl1pPr algn="r">
              <a:defRPr sz="1200"/>
            </a:lvl1pPr>
          </a:lstStyle>
          <a:p>
            <a:fld id="{95179985-85EF-4704-AFF2-E841BE8EAC7B}" type="datetimeFigureOut">
              <a:rPr kumimoji="1" lang="ja-JP" altLang="en-US" smtClean="0"/>
              <a:t>2021/8/2</a:t>
            </a:fld>
            <a:endParaRPr kumimoji="1" lang="ja-JP" altLang="en-US"/>
          </a:p>
        </p:txBody>
      </p:sp>
      <p:sp>
        <p:nvSpPr>
          <p:cNvPr id="4" name="フッター プレースホルダー 3"/>
          <p:cNvSpPr>
            <a:spLocks noGrp="1"/>
          </p:cNvSpPr>
          <p:nvPr>
            <p:ph type="ftr" sz="quarter" idx="2"/>
          </p:nvPr>
        </p:nvSpPr>
        <p:spPr>
          <a:xfrm>
            <a:off x="0" y="6456325"/>
            <a:ext cx="4302625" cy="340264"/>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21697" y="6456325"/>
            <a:ext cx="4302625" cy="340264"/>
          </a:xfrm>
          <a:prstGeom prst="rect">
            <a:avLst/>
          </a:prstGeom>
        </p:spPr>
        <p:txBody>
          <a:bodyPr vert="horz" lIns="91440" tIns="45720" rIns="91440" bIns="45720" rtlCol="0" anchor="b"/>
          <a:lstStyle>
            <a:lvl1pPr algn="r">
              <a:defRPr sz="1200"/>
            </a:lvl1pPr>
          </a:lstStyle>
          <a:p>
            <a:fld id="{BF8D58BD-46A9-44DC-AF6A-AA2E391D87CE}" type="slidenum">
              <a:rPr kumimoji="1" lang="ja-JP" altLang="en-US" smtClean="0"/>
              <a:t>‹#›</a:t>
            </a:fld>
            <a:endParaRPr kumimoji="1" lang="ja-JP" altLang="en-US"/>
          </a:p>
        </p:txBody>
      </p:sp>
    </p:spTree>
    <p:extLst>
      <p:ext uri="{BB962C8B-B14F-4D97-AF65-F5344CB8AC3E}">
        <p14:creationId xmlns:p14="http://schemas.microsoft.com/office/powerpoint/2010/main" val="389325883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85BF00D-ED99-41EB-BC87-9735ADF11EC8}" type="datetimeFigureOut">
              <a:rPr kumimoji="1" lang="ja-JP" altLang="en-US" smtClean="0"/>
              <a:t>2021/8/2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FDF9178-6F40-4505-B444-31EB5B828F3F}" type="slidenum">
              <a:rPr kumimoji="1" lang="ja-JP" altLang="en-US" smtClean="0"/>
              <a:t>‹#›</a:t>
            </a:fld>
            <a:endParaRPr kumimoji="1" lang="ja-JP" altLang="en-US"/>
          </a:p>
        </p:txBody>
      </p:sp>
    </p:spTree>
    <p:extLst>
      <p:ext uri="{BB962C8B-B14F-4D97-AF65-F5344CB8AC3E}">
        <p14:creationId xmlns:p14="http://schemas.microsoft.com/office/powerpoint/2010/main" val="3697757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85BF00D-ED99-41EB-BC87-9735ADF11EC8}" type="datetimeFigureOut">
              <a:rPr kumimoji="1" lang="ja-JP" altLang="en-US" smtClean="0"/>
              <a:t>2021/8/2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FDF9178-6F40-4505-B444-31EB5B828F3F}" type="slidenum">
              <a:rPr kumimoji="1" lang="ja-JP" altLang="en-US" smtClean="0"/>
              <a:t>‹#›</a:t>
            </a:fld>
            <a:endParaRPr kumimoji="1" lang="ja-JP" altLang="en-US"/>
          </a:p>
        </p:txBody>
      </p:sp>
    </p:spTree>
    <p:extLst>
      <p:ext uri="{BB962C8B-B14F-4D97-AF65-F5344CB8AC3E}">
        <p14:creationId xmlns:p14="http://schemas.microsoft.com/office/powerpoint/2010/main" val="3378900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85BF00D-ED99-41EB-BC87-9735ADF11EC8}" type="datetimeFigureOut">
              <a:rPr kumimoji="1" lang="ja-JP" altLang="en-US" smtClean="0"/>
              <a:t>2021/8/2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FDF9178-6F40-4505-B444-31EB5B828F3F}" type="slidenum">
              <a:rPr kumimoji="1" lang="ja-JP" altLang="en-US" smtClean="0"/>
              <a:t>‹#›</a:t>
            </a:fld>
            <a:endParaRPr kumimoji="1" lang="ja-JP" altLang="en-US"/>
          </a:p>
        </p:txBody>
      </p:sp>
    </p:spTree>
    <p:extLst>
      <p:ext uri="{BB962C8B-B14F-4D97-AF65-F5344CB8AC3E}">
        <p14:creationId xmlns:p14="http://schemas.microsoft.com/office/powerpoint/2010/main" val="4265919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85BF00D-ED99-41EB-BC87-9735ADF11EC8}" type="datetimeFigureOut">
              <a:rPr kumimoji="1" lang="ja-JP" altLang="en-US" smtClean="0"/>
              <a:t>2021/8/2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FDF9178-6F40-4505-B444-31EB5B828F3F}" type="slidenum">
              <a:rPr kumimoji="1" lang="ja-JP" altLang="en-US" smtClean="0"/>
              <a:t>‹#›</a:t>
            </a:fld>
            <a:endParaRPr kumimoji="1" lang="ja-JP" altLang="en-US"/>
          </a:p>
        </p:txBody>
      </p:sp>
    </p:spTree>
    <p:extLst>
      <p:ext uri="{BB962C8B-B14F-4D97-AF65-F5344CB8AC3E}">
        <p14:creationId xmlns:p14="http://schemas.microsoft.com/office/powerpoint/2010/main" val="2711375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85BF00D-ED99-41EB-BC87-9735ADF11EC8}" type="datetimeFigureOut">
              <a:rPr kumimoji="1" lang="ja-JP" altLang="en-US" smtClean="0"/>
              <a:t>2021/8/2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FDF9178-6F40-4505-B444-31EB5B828F3F}" type="slidenum">
              <a:rPr kumimoji="1" lang="ja-JP" altLang="en-US" smtClean="0"/>
              <a:t>‹#›</a:t>
            </a:fld>
            <a:endParaRPr kumimoji="1" lang="ja-JP" altLang="en-US"/>
          </a:p>
        </p:txBody>
      </p:sp>
    </p:spTree>
    <p:extLst>
      <p:ext uri="{BB962C8B-B14F-4D97-AF65-F5344CB8AC3E}">
        <p14:creationId xmlns:p14="http://schemas.microsoft.com/office/powerpoint/2010/main" val="570422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85BF00D-ED99-41EB-BC87-9735ADF11EC8}" type="datetimeFigureOut">
              <a:rPr kumimoji="1" lang="ja-JP" altLang="en-US" smtClean="0"/>
              <a:t>2021/8/2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FDF9178-6F40-4505-B444-31EB5B828F3F}" type="slidenum">
              <a:rPr kumimoji="1" lang="ja-JP" altLang="en-US" smtClean="0"/>
              <a:t>‹#›</a:t>
            </a:fld>
            <a:endParaRPr kumimoji="1" lang="ja-JP" altLang="en-US"/>
          </a:p>
        </p:txBody>
      </p:sp>
    </p:spTree>
    <p:extLst>
      <p:ext uri="{BB962C8B-B14F-4D97-AF65-F5344CB8AC3E}">
        <p14:creationId xmlns:p14="http://schemas.microsoft.com/office/powerpoint/2010/main" val="721819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85BF00D-ED99-41EB-BC87-9735ADF11EC8}" type="datetimeFigureOut">
              <a:rPr kumimoji="1" lang="ja-JP" altLang="en-US" smtClean="0"/>
              <a:t>2021/8/2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FDF9178-6F40-4505-B444-31EB5B828F3F}" type="slidenum">
              <a:rPr kumimoji="1" lang="ja-JP" altLang="en-US" smtClean="0"/>
              <a:t>‹#›</a:t>
            </a:fld>
            <a:endParaRPr kumimoji="1" lang="ja-JP" altLang="en-US"/>
          </a:p>
        </p:txBody>
      </p:sp>
    </p:spTree>
    <p:extLst>
      <p:ext uri="{BB962C8B-B14F-4D97-AF65-F5344CB8AC3E}">
        <p14:creationId xmlns:p14="http://schemas.microsoft.com/office/powerpoint/2010/main" val="2677889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85BF00D-ED99-41EB-BC87-9735ADF11EC8}" type="datetimeFigureOut">
              <a:rPr kumimoji="1" lang="ja-JP" altLang="en-US" smtClean="0"/>
              <a:t>2021/8/2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FDF9178-6F40-4505-B444-31EB5B828F3F}" type="slidenum">
              <a:rPr kumimoji="1" lang="ja-JP" altLang="en-US" smtClean="0"/>
              <a:t>‹#›</a:t>
            </a:fld>
            <a:endParaRPr kumimoji="1" lang="ja-JP" altLang="en-US"/>
          </a:p>
        </p:txBody>
      </p:sp>
    </p:spTree>
    <p:extLst>
      <p:ext uri="{BB962C8B-B14F-4D97-AF65-F5344CB8AC3E}">
        <p14:creationId xmlns:p14="http://schemas.microsoft.com/office/powerpoint/2010/main" val="2616737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85BF00D-ED99-41EB-BC87-9735ADF11EC8}" type="datetimeFigureOut">
              <a:rPr kumimoji="1" lang="ja-JP" altLang="en-US" smtClean="0"/>
              <a:t>2021/8/2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FDF9178-6F40-4505-B444-31EB5B828F3F}" type="slidenum">
              <a:rPr kumimoji="1" lang="ja-JP" altLang="en-US" smtClean="0"/>
              <a:t>‹#›</a:t>
            </a:fld>
            <a:endParaRPr kumimoji="1" lang="ja-JP" altLang="en-US"/>
          </a:p>
        </p:txBody>
      </p:sp>
    </p:spTree>
    <p:extLst>
      <p:ext uri="{BB962C8B-B14F-4D97-AF65-F5344CB8AC3E}">
        <p14:creationId xmlns:p14="http://schemas.microsoft.com/office/powerpoint/2010/main" val="3593858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85BF00D-ED99-41EB-BC87-9735ADF11EC8}" type="datetimeFigureOut">
              <a:rPr kumimoji="1" lang="ja-JP" altLang="en-US" smtClean="0"/>
              <a:t>2021/8/2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FDF9178-6F40-4505-B444-31EB5B828F3F}" type="slidenum">
              <a:rPr kumimoji="1" lang="ja-JP" altLang="en-US" smtClean="0"/>
              <a:t>‹#›</a:t>
            </a:fld>
            <a:endParaRPr kumimoji="1" lang="ja-JP" altLang="en-US"/>
          </a:p>
        </p:txBody>
      </p:sp>
    </p:spTree>
    <p:extLst>
      <p:ext uri="{BB962C8B-B14F-4D97-AF65-F5344CB8AC3E}">
        <p14:creationId xmlns:p14="http://schemas.microsoft.com/office/powerpoint/2010/main" val="2822483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85BF00D-ED99-41EB-BC87-9735ADF11EC8}" type="datetimeFigureOut">
              <a:rPr kumimoji="1" lang="ja-JP" altLang="en-US" smtClean="0"/>
              <a:t>2021/8/2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FDF9178-6F40-4505-B444-31EB5B828F3F}" type="slidenum">
              <a:rPr kumimoji="1" lang="ja-JP" altLang="en-US" smtClean="0"/>
              <a:t>‹#›</a:t>
            </a:fld>
            <a:endParaRPr kumimoji="1" lang="ja-JP" altLang="en-US"/>
          </a:p>
        </p:txBody>
      </p:sp>
    </p:spTree>
    <p:extLst>
      <p:ext uri="{BB962C8B-B14F-4D97-AF65-F5344CB8AC3E}">
        <p14:creationId xmlns:p14="http://schemas.microsoft.com/office/powerpoint/2010/main" val="3505126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5BF00D-ED99-41EB-BC87-9735ADF11EC8}" type="datetimeFigureOut">
              <a:rPr kumimoji="1" lang="ja-JP" altLang="en-US" smtClean="0"/>
              <a:t>2021/8/2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DF9178-6F40-4505-B444-31EB5B828F3F}" type="slidenum">
              <a:rPr kumimoji="1" lang="ja-JP" altLang="en-US" smtClean="0"/>
              <a:t>‹#›</a:t>
            </a:fld>
            <a:endParaRPr kumimoji="1" lang="ja-JP" altLang="en-US"/>
          </a:p>
        </p:txBody>
      </p:sp>
    </p:spTree>
    <p:extLst>
      <p:ext uri="{BB962C8B-B14F-4D97-AF65-F5344CB8AC3E}">
        <p14:creationId xmlns:p14="http://schemas.microsoft.com/office/powerpoint/2010/main" val="3867187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0576"/>
            <a:ext cx="1872208" cy="418058"/>
          </a:xfrm>
          <a:solidFill>
            <a:schemeClr val="accent2"/>
          </a:solidFill>
        </p:spPr>
        <p:txBody>
          <a:bodyPr>
            <a:noAutofit/>
          </a:bodyPr>
          <a:lstStyle/>
          <a:p>
            <a:r>
              <a:rPr kumimoji="1" lang="ja-JP" altLang="en-US" sz="2800" dirty="0">
                <a:solidFill>
                  <a:schemeClr val="bg1"/>
                </a:solidFill>
              </a:rPr>
              <a:t>平和教育</a:t>
            </a:r>
          </a:p>
        </p:txBody>
      </p:sp>
      <p:sp>
        <p:nvSpPr>
          <p:cNvPr id="4" name="タイトル 1"/>
          <p:cNvSpPr txBox="1">
            <a:spLocks/>
          </p:cNvSpPr>
          <p:nvPr/>
        </p:nvSpPr>
        <p:spPr>
          <a:xfrm>
            <a:off x="1297161" y="0"/>
            <a:ext cx="8496944" cy="418058"/>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spc="-150" dirty="0">
                <a:solidFill>
                  <a:schemeClr val="accent2"/>
                </a:solidFill>
              </a:rPr>
              <a:t>歴史を体感し学ぶ。 ひみつ基地フィールドワーク</a:t>
            </a:r>
          </a:p>
        </p:txBody>
      </p:sp>
      <p:sp>
        <p:nvSpPr>
          <p:cNvPr id="5" name="テキスト ボックス 4"/>
          <p:cNvSpPr txBox="1"/>
          <p:nvPr/>
        </p:nvSpPr>
        <p:spPr>
          <a:xfrm>
            <a:off x="-494" y="393949"/>
            <a:ext cx="9144494" cy="584776"/>
          </a:xfrm>
          <a:prstGeom prst="rect">
            <a:avLst/>
          </a:prstGeom>
          <a:ln w="3175"/>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600" dirty="0"/>
              <a:t>戦争を知らない「今」の子供達に知って欲しい、この地の「ひみつ」</a:t>
            </a:r>
            <a:r>
              <a:rPr lang="ja-JP" altLang="en-US" sz="1600"/>
              <a:t>を。フィールドワークにて、残された地下施設および地上施設跡を専門ガイドの案内で巡る、</a:t>
            </a:r>
            <a:r>
              <a:rPr lang="ja-JP" altLang="en-US" sz="1600" dirty="0"/>
              <a:t>気づきのある体験学習を行います。</a:t>
            </a:r>
            <a:endParaRPr kumimoji="1" lang="ja-JP" altLang="en-US" sz="1600" dirty="0"/>
          </a:p>
        </p:txBody>
      </p:sp>
      <p:sp>
        <p:nvSpPr>
          <p:cNvPr id="10" name="テキスト ボックス 9"/>
          <p:cNvSpPr txBox="1"/>
          <p:nvPr/>
        </p:nvSpPr>
        <p:spPr>
          <a:xfrm>
            <a:off x="156386" y="5168850"/>
            <a:ext cx="8568952" cy="1569660"/>
          </a:xfrm>
          <a:prstGeom prst="rect">
            <a:avLst/>
          </a:prstGeom>
          <a:noFill/>
        </p:spPr>
        <p:txBody>
          <a:bodyPr wrap="square" rtlCol="0">
            <a:spAutoFit/>
          </a:bodyPr>
          <a:lstStyle/>
          <a:p>
            <a:r>
              <a:rPr kumimoji="1" lang="en-US" altLang="ja-JP" sz="1200" dirty="0"/>
              <a:t>【</a:t>
            </a:r>
            <a:r>
              <a:rPr kumimoji="1" lang="ja-JP" altLang="en-US" sz="1200" dirty="0"/>
              <a:t>受入期間</a:t>
            </a:r>
            <a:r>
              <a:rPr kumimoji="1" lang="en-US" altLang="ja-JP" sz="1200" dirty="0"/>
              <a:t>】</a:t>
            </a:r>
            <a:r>
              <a:rPr kumimoji="1" lang="ja-JP" altLang="en-US" sz="1200" dirty="0"/>
              <a:t>　　通年</a:t>
            </a:r>
            <a:endParaRPr kumimoji="1" lang="en-US" altLang="ja-JP" sz="1200" dirty="0"/>
          </a:p>
          <a:p>
            <a:r>
              <a:rPr kumimoji="1" lang="en-US" altLang="ja-JP" sz="1200" dirty="0"/>
              <a:t>【</a:t>
            </a:r>
            <a:r>
              <a:rPr kumimoji="1" lang="ja-JP" altLang="en-US" sz="1200" dirty="0"/>
              <a:t>受入人数</a:t>
            </a:r>
            <a:r>
              <a:rPr kumimoji="1" lang="en-US" altLang="ja-JP" sz="1200" dirty="0"/>
              <a:t>】</a:t>
            </a:r>
            <a:r>
              <a:rPr kumimoji="1" lang="ja-JP" altLang="en-US" sz="1200" dirty="0"/>
              <a:t>　　</a:t>
            </a:r>
            <a:r>
              <a:rPr lang="ja-JP" altLang="en-US" sz="1200" dirty="0"/>
              <a:t>１</a:t>
            </a:r>
            <a:r>
              <a:rPr kumimoji="1" lang="ja-JP" altLang="en-US" sz="1200" dirty="0"/>
              <a:t>～</a:t>
            </a:r>
            <a:r>
              <a:rPr lang="ja-JP" altLang="en-US" sz="1200" dirty="0"/>
              <a:t>２００</a:t>
            </a:r>
            <a:r>
              <a:rPr kumimoji="1" lang="ja-JP" altLang="en-US" sz="1200" dirty="0"/>
              <a:t>人程度（１～</a:t>
            </a:r>
            <a:r>
              <a:rPr lang="en-US" altLang="ja-JP" sz="1200" dirty="0"/>
              <a:t>5</a:t>
            </a:r>
            <a:r>
              <a:rPr kumimoji="1" lang="ja-JP" altLang="en-US" sz="1200" dirty="0"/>
              <a:t>クラス）</a:t>
            </a:r>
            <a:endParaRPr kumimoji="1" lang="en-US" altLang="ja-JP" sz="1200" dirty="0"/>
          </a:p>
          <a:p>
            <a:r>
              <a:rPr lang="en-US" altLang="ja-JP" sz="1200" dirty="0"/>
              <a:t>【</a:t>
            </a:r>
            <a:r>
              <a:rPr lang="ja-JP" altLang="en-US" sz="1200" dirty="0"/>
              <a:t>料　　　金</a:t>
            </a:r>
            <a:r>
              <a:rPr lang="en-US" altLang="ja-JP" sz="1200" dirty="0"/>
              <a:t>】</a:t>
            </a:r>
            <a:r>
              <a:rPr lang="ja-JP" altLang="en-US" sz="1200" dirty="0"/>
              <a:t>　　小学生：</a:t>
            </a:r>
            <a:r>
              <a:rPr lang="ja-JP" altLang="en-US" sz="1200"/>
              <a:t>１</a:t>
            </a:r>
            <a:r>
              <a:rPr lang="en-US" altLang="ja-JP" sz="1200" dirty="0"/>
              <a:t>,</a:t>
            </a:r>
            <a:r>
              <a:rPr lang="ja-JP" altLang="en-US" sz="1200"/>
              <a:t>４００円</a:t>
            </a:r>
            <a:r>
              <a:rPr lang="ja-JP" altLang="en-US" sz="1200" dirty="0"/>
              <a:t>、中学生：</a:t>
            </a:r>
            <a:r>
              <a:rPr lang="ja-JP" altLang="en-US" sz="1200"/>
              <a:t>１</a:t>
            </a:r>
            <a:r>
              <a:rPr lang="en-US" altLang="ja-JP" sz="1200" dirty="0"/>
              <a:t>,</a:t>
            </a:r>
            <a:r>
              <a:rPr lang="ja-JP" altLang="en-US" sz="1200"/>
              <a:t>７００円</a:t>
            </a:r>
            <a:r>
              <a:rPr lang="ja-JP" altLang="en-US" sz="1200" dirty="0"/>
              <a:t>、</a:t>
            </a:r>
            <a:r>
              <a:rPr lang="ja-JP" altLang="en-US" sz="1200"/>
              <a:t>高校生：２、０００円</a:t>
            </a:r>
            <a:endParaRPr lang="en-US" altLang="ja-JP" sz="1200" dirty="0"/>
          </a:p>
          <a:p>
            <a:r>
              <a:rPr lang="en-US" altLang="ja-JP" sz="1200" dirty="0"/>
              <a:t>【</a:t>
            </a:r>
            <a:r>
              <a:rPr lang="ja-JP" altLang="en-US" sz="1200" dirty="0"/>
              <a:t>受付締切</a:t>
            </a:r>
            <a:r>
              <a:rPr lang="en-US" altLang="ja-JP" sz="1200" dirty="0"/>
              <a:t>】</a:t>
            </a:r>
            <a:r>
              <a:rPr lang="ja-JP" altLang="en-US" sz="1200"/>
              <a:t>　　</a:t>
            </a:r>
            <a:r>
              <a:rPr lang="en-US" altLang="ja-JP" sz="1200" dirty="0"/>
              <a:t>2</a:t>
            </a:r>
            <a:r>
              <a:rPr lang="ja-JP" altLang="en-US" sz="1200"/>
              <a:t>週間前</a:t>
            </a:r>
            <a:endParaRPr lang="en-US" altLang="ja-JP" sz="1200" dirty="0"/>
          </a:p>
          <a:p>
            <a:r>
              <a:rPr lang="en-US" altLang="ja-JP" sz="1200" dirty="0"/>
              <a:t>【</a:t>
            </a:r>
            <a:r>
              <a:rPr lang="ja-JP" altLang="en-US" sz="1200" dirty="0"/>
              <a:t>申込方法</a:t>
            </a:r>
            <a:r>
              <a:rPr lang="en-US" altLang="ja-JP" sz="1200" dirty="0"/>
              <a:t>】</a:t>
            </a:r>
            <a:r>
              <a:rPr lang="ja-JP" altLang="en-US" sz="1200" dirty="0"/>
              <a:t>　　専用申込書にて ＦＡＸ：０９６６</a:t>
            </a:r>
            <a:r>
              <a:rPr lang="en-US" altLang="ja-JP" sz="1200" dirty="0"/>
              <a:t>-</a:t>
            </a:r>
            <a:r>
              <a:rPr lang="ja-JP" altLang="en-US" sz="1200" dirty="0"/>
              <a:t>２８</a:t>
            </a:r>
            <a:r>
              <a:rPr lang="en-US" altLang="ja-JP" sz="1200" dirty="0"/>
              <a:t>-</a:t>
            </a:r>
            <a:r>
              <a:rPr lang="ja-JP" altLang="en-US" sz="1200" dirty="0"/>
              <a:t>８０８１　</a:t>
            </a:r>
            <a:endParaRPr kumimoji="1" lang="en-US" altLang="ja-JP" sz="1200" dirty="0"/>
          </a:p>
          <a:p>
            <a:r>
              <a:rPr kumimoji="1" lang="en-US" altLang="ja-JP" sz="1200" dirty="0"/>
              <a:t>【</a:t>
            </a:r>
            <a:r>
              <a:rPr kumimoji="1" lang="ja-JP" altLang="en-US" sz="1200" dirty="0"/>
              <a:t>申込・問合</a:t>
            </a:r>
            <a:r>
              <a:rPr lang="en-US" altLang="ja-JP" sz="1200" dirty="0"/>
              <a:t>】</a:t>
            </a:r>
            <a:r>
              <a:rPr lang="ja-JP" altLang="en-US" sz="1200" dirty="0"/>
              <a:t>　錦町立人吉海軍航空基地資料館　ＴＥＬ：０９６６</a:t>
            </a:r>
            <a:r>
              <a:rPr lang="en-US" altLang="ja-JP" sz="1200" dirty="0"/>
              <a:t>-</a:t>
            </a:r>
            <a:r>
              <a:rPr lang="ja-JP" altLang="en-US" sz="1200" dirty="0"/>
              <a:t>２８</a:t>
            </a:r>
            <a:r>
              <a:rPr lang="en-US" altLang="ja-JP" sz="1200" dirty="0"/>
              <a:t>-</a:t>
            </a:r>
            <a:r>
              <a:rPr lang="ja-JP" altLang="en-US" sz="1200" dirty="0"/>
              <a:t>８０８０／</a:t>
            </a:r>
            <a:r>
              <a:rPr kumimoji="1" lang="en-US" altLang="ja-JP" sz="1200" dirty="0"/>
              <a:t> </a:t>
            </a:r>
            <a:r>
              <a:rPr kumimoji="1" lang="ja-JP" altLang="en-US" sz="1200" dirty="0"/>
              <a:t>ＦＡＸ：０９６６</a:t>
            </a:r>
            <a:r>
              <a:rPr lang="en-US" altLang="en-US" sz="1200" dirty="0"/>
              <a:t>-</a:t>
            </a:r>
            <a:r>
              <a:rPr kumimoji="1" lang="ja-JP" altLang="en-US" sz="1200" dirty="0"/>
              <a:t>２８</a:t>
            </a:r>
            <a:r>
              <a:rPr kumimoji="1" lang="en-US" altLang="ja-JP" sz="1200" dirty="0"/>
              <a:t>-</a:t>
            </a:r>
            <a:r>
              <a:rPr kumimoji="1" lang="ja-JP" altLang="en-US" sz="1200" dirty="0"/>
              <a:t>８０８１</a:t>
            </a:r>
            <a:endParaRPr kumimoji="1" lang="en-US" altLang="ja-JP" sz="1200" dirty="0"/>
          </a:p>
          <a:p>
            <a:r>
              <a:rPr lang="ja-JP" altLang="en-US" sz="1200" dirty="0"/>
              <a:t>　　　　　　　　　</a:t>
            </a:r>
            <a:r>
              <a:rPr lang="en-US" altLang="ja-JP" sz="1200" dirty="0"/>
              <a:t> </a:t>
            </a:r>
            <a:r>
              <a:rPr lang="ja-JP" altLang="en-US" sz="1200" dirty="0"/>
              <a:t>熊本県球磨郡錦町木上西２</a:t>
            </a:r>
            <a:r>
              <a:rPr lang="en-US" altLang="ja-JP" sz="1200" dirty="0"/>
              <a:t>-</a:t>
            </a:r>
            <a:r>
              <a:rPr lang="ja-JP" altLang="en-US" sz="1200" dirty="0"/>
              <a:t>１０７</a:t>
            </a:r>
            <a:endParaRPr lang="en-US" altLang="ja-JP" sz="1200" dirty="0"/>
          </a:p>
          <a:p>
            <a:r>
              <a:rPr lang="en-US" altLang="ja-JP" sz="1200" dirty="0"/>
              <a:t>【URL】</a:t>
            </a:r>
            <a:r>
              <a:rPr lang="ja-JP" altLang="en-US" sz="1200" dirty="0"/>
              <a:t>　</a:t>
            </a:r>
            <a:r>
              <a:rPr lang="en-US" altLang="ja-JP" sz="1200" dirty="0"/>
              <a:t>https://132base.jp</a:t>
            </a:r>
            <a:endParaRPr kumimoji="1" lang="ja-JP" altLang="en-US" sz="1200" dirty="0"/>
          </a:p>
        </p:txBody>
      </p:sp>
      <p:sp>
        <p:nvSpPr>
          <p:cNvPr id="15" name="テキスト ボックス 14"/>
          <p:cNvSpPr txBox="1"/>
          <p:nvPr/>
        </p:nvSpPr>
        <p:spPr>
          <a:xfrm>
            <a:off x="128440" y="1114950"/>
            <a:ext cx="8831257" cy="1261884"/>
          </a:xfrm>
          <a:prstGeom prst="rect">
            <a:avLst/>
          </a:prstGeom>
          <a:ln w="3175"/>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600" b="1" dirty="0">
                <a:solidFill>
                  <a:schemeClr val="accent2"/>
                </a:solidFill>
              </a:rPr>
              <a:t>■プログラム内容</a:t>
            </a:r>
            <a:endParaRPr kumimoji="1" lang="en-US" altLang="ja-JP" sz="1600" b="1" dirty="0">
              <a:solidFill>
                <a:schemeClr val="accent2"/>
              </a:solidFill>
            </a:endParaRPr>
          </a:p>
          <a:p>
            <a:r>
              <a:rPr kumimoji="1" lang="ja-JP" altLang="en-US" sz="1200" dirty="0"/>
              <a:t>・フィールド</a:t>
            </a:r>
            <a:r>
              <a:rPr lang="ja-JP" altLang="en-US" sz="1200" dirty="0"/>
              <a:t>ミュージアム内の</a:t>
            </a:r>
            <a:r>
              <a:rPr lang="en-US" altLang="ja-JP" sz="1200" dirty="0"/>
              <a:t>①</a:t>
            </a:r>
            <a:r>
              <a:rPr lang="ja-JP" altLang="en-US" sz="1200" dirty="0"/>
              <a:t>資料館（屋内）</a:t>
            </a:r>
            <a:r>
              <a:rPr lang="en-US" altLang="ja-JP" sz="1200" dirty="0"/>
              <a:t>②</a:t>
            </a:r>
            <a:r>
              <a:rPr lang="ja-JP" altLang="en-US" sz="1200" dirty="0"/>
              <a:t>滑走路跡（屋外）</a:t>
            </a:r>
            <a:r>
              <a:rPr lang="en-US" altLang="ja-JP" sz="1200" dirty="0"/>
              <a:t>③</a:t>
            </a:r>
            <a:r>
              <a:rPr lang="ja-JP" altLang="en-US" sz="1200" dirty="0"/>
              <a:t>戦闘指揮所跡（屋外）</a:t>
            </a:r>
            <a:r>
              <a:rPr lang="en-US" altLang="ja-JP" sz="1200" dirty="0"/>
              <a:t>④</a:t>
            </a:r>
            <a:r>
              <a:rPr lang="ja-JP" altLang="en-US" sz="1200" dirty="0"/>
              <a:t>見張台跡（屋外）</a:t>
            </a:r>
            <a:r>
              <a:rPr lang="en-US" altLang="ja-JP" sz="1200" dirty="0"/>
              <a:t>⑤</a:t>
            </a:r>
            <a:r>
              <a:rPr lang="ja-JP" altLang="en-US" sz="1200" dirty="0"/>
              <a:t>地下作戦室・地下無線室（屋外</a:t>
            </a:r>
            <a:r>
              <a:rPr lang="en-US" altLang="ja-JP" sz="1200" dirty="0"/>
              <a:t>/</a:t>
            </a:r>
            <a:r>
              <a:rPr lang="ja-JP" altLang="en-US" sz="1200" dirty="0"/>
              <a:t>地下壕）</a:t>
            </a:r>
            <a:r>
              <a:rPr lang="en-US" altLang="ja-JP" sz="1200" dirty="0"/>
              <a:t>⑥</a:t>
            </a:r>
            <a:r>
              <a:rPr lang="ja-JP" altLang="en-US" sz="1200" dirty="0"/>
              <a:t>地下魚雷調整場（屋外</a:t>
            </a:r>
            <a:r>
              <a:rPr lang="en-US" altLang="ja-JP" sz="1200" dirty="0"/>
              <a:t>/</a:t>
            </a:r>
            <a:r>
              <a:rPr lang="ja-JP" altLang="en-US" sz="1200" dirty="0"/>
              <a:t>地下壕）</a:t>
            </a:r>
            <a:r>
              <a:rPr lang="en-US" altLang="ja-JP" sz="1200" dirty="0"/>
              <a:t>⑦</a:t>
            </a:r>
            <a:r>
              <a:rPr lang="ja-JP" altLang="en-US" sz="1200" dirty="0"/>
              <a:t>地下兵舎壕（屋外</a:t>
            </a:r>
            <a:r>
              <a:rPr lang="en-US" altLang="ja-JP" sz="1200" dirty="0"/>
              <a:t>/</a:t>
            </a:r>
            <a:r>
              <a:rPr lang="ja-JP" altLang="en-US" sz="1200" dirty="0"/>
              <a:t>地下壕）の</a:t>
            </a:r>
            <a:r>
              <a:rPr lang="en-US" altLang="ja-JP" sz="1200" dirty="0"/>
              <a:t>7</a:t>
            </a:r>
            <a:r>
              <a:rPr lang="ja-JP" altLang="en-US" sz="1200" dirty="0"/>
              <a:t>箇所のポイントを、</a:t>
            </a:r>
            <a:r>
              <a:rPr lang="ja-JP" altLang="en-US" sz="1200"/>
              <a:t>全て専門ガイドの案内で巡ります。</a:t>
            </a:r>
            <a:endParaRPr lang="en-US" altLang="ja-JP" sz="1200" dirty="0"/>
          </a:p>
          <a:p>
            <a:r>
              <a:rPr kumimoji="1" lang="ja-JP" altLang="en-US" sz="1200"/>
              <a:t>・新設し、増床した新館では海軍の練習機「赤とんぼ」（九三式中間練習機）の実物模型を見学することで、歴史の事象をリアルに想像し、自分ごととしての視点が期待できます。また、展示室も倍の広さになったことにより、さまざまな角度から戦時下の歴史を学ぶことが可能となりました。</a:t>
            </a:r>
            <a:endParaRPr kumimoji="1" lang="ja-JP" altLang="en-US" sz="1200" dirty="0"/>
          </a:p>
        </p:txBody>
      </p:sp>
      <p:sp>
        <p:nvSpPr>
          <p:cNvPr id="17" name="テキスト ボックス 16"/>
          <p:cNvSpPr txBox="1"/>
          <p:nvPr/>
        </p:nvSpPr>
        <p:spPr>
          <a:xfrm>
            <a:off x="168508" y="3861048"/>
            <a:ext cx="2819316" cy="1261884"/>
          </a:xfrm>
          <a:prstGeom prst="rect">
            <a:avLst/>
          </a:prstGeom>
          <a:ln w="3175"/>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600" b="1" dirty="0">
                <a:solidFill>
                  <a:schemeClr val="accent2"/>
                </a:solidFill>
              </a:rPr>
              <a:t>■学習のポイント</a:t>
            </a:r>
            <a:endParaRPr kumimoji="1" lang="en-US" altLang="ja-JP" sz="1600" b="1" dirty="0">
              <a:solidFill>
                <a:schemeClr val="accent2"/>
              </a:solidFill>
            </a:endParaRPr>
          </a:p>
          <a:p>
            <a:r>
              <a:rPr kumimoji="1" lang="ja-JP" altLang="en-US" sz="1200" dirty="0"/>
              <a:t>専門ガイドによる説明で巡るフィールドワークは、</a:t>
            </a:r>
            <a:r>
              <a:rPr kumimoji="1" lang="ja-JP" altLang="en-US" sz="1200" dirty="0" smtClean="0"/>
              <a:t>小中高全ての年齢に分かりやすく、また</a:t>
            </a:r>
            <a:r>
              <a:rPr kumimoji="1" lang="ja-JP" altLang="en-US" sz="1200" dirty="0"/>
              <a:t>、地下壕という非日常の空間では歴史を身近に感じ、自分ごととして考えることができる。</a:t>
            </a:r>
            <a:endParaRPr kumimoji="1" lang="en-US" altLang="ja-JP" sz="1200" dirty="0"/>
          </a:p>
        </p:txBody>
      </p:sp>
      <p:sp>
        <p:nvSpPr>
          <p:cNvPr id="18" name="テキスト ボックス 17"/>
          <p:cNvSpPr txBox="1"/>
          <p:nvPr/>
        </p:nvSpPr>
        <p:spPr>
          <a:xfrm>
            <a:off x="3095836" y="3861048"/>
            <a:ext cx="2952328" cy="1261884"/>
          </a:xfrm>
          <a:prstGeom prst="rect">
            <a:avLst/>
          </a:prstGeom>
          <a:ln w="3175"/>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600" b="1" dirty="0">
                <a:solidFill>
                  <a:schemeClr val="accent2"/>
                </a:solidFill>
              </a:rPr>
              <a:t>■事前学習・</a:t>
            </a:r>
            <a:r>
              <a:rPr kumimoji="1" lang="ja-JP" altLang="en-US" sz="1600" b="1">
                <a:solidFill>
                  <a:schemeClr val="accent2"/>
                </a:solidFill>
              </a:rPr>
              <a:t>事後学習</a:t>
            </a:r>
          </a:p>
          <a:p>
            <a:r>
              <a:rPr kumimoji="1" lang="ja-JP" altLang="en-US" sz="1200"/>
              <a:t>・フィールドワークをご利用の熊本県内の学校へはスタッフ派遣による事前学習も対応いたします。</a:t>
            </a:r>
            <a:endParaRPr kumimoji="1" lang="en-US" altLang="ja-JP" sz="1200" dirty="0"/>
          </a:p>
          <a:p>
            <a:r>
              <a:rPr lang="ja-JP" altLang="en-US" sz="1200"/>
              <a:t>・令和</a:t>
            </a:r>
            <a:r>
              <a:rPr lang="en-US" altLang="ja-JP" sz="1200" dirty="0"/>
              <a:t>3</a:t>
            </a:r>
            <a:r>
              <a:rPr lang="ja-JP" altLang="en-US" sz="1200"/>
              <a:t>年度中に、</a:t>
            </a:r>
            <a:r>
              <a:rPr lang="en-US" altLang="ja-JP" sz="1200" dirty="0"/>
              <a:t>SDGs×</a:t>
            </a:r>
            <a:r>
              <a:rPr lang="ja-JP" altLang="en-US" sz="1200"/>
              <a:t>平和学習をテーマとしたワークショップがリリース予定。</a:t>
            </a:r>
            <a:endParaRPr lang="en-US" altLang="ja-JP" sz="1200" dirty="0"/>
          </a:p>
        </p:txBody>
      </p:sp>
      <p:sp>
        <p:nvSpPr>
          <p:cNvPr id="19" name="テキスト ボックス 18"/>
          <p:cNvSpPr txBox="1"/>
          <p:nvPr/>
        </p:nvSpPr>
        <p:spPr>
          <a:xfrm>
            <a:off x="6156176" y="3861048"/>
            <a:ext cx="2803521" cy="707886"/>
          </a:xfrm>
          <a:prstGeom prst="rect">
            <a:avLst/>
          </a:prstGeom>
          <a:ln w="3175"/>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600" b="1" dirty="0">
                <a:solidFill>
                  <a:schemeClr val="accent2"/>
                </a:solidFill>
              </a:rPr>
              <a:t>■スケジュール</a:t>
            </a:r>
          </a:p>
          <a:p>
            <a:r>
              <a:rPr kumimoji="1" lang="ja-JP" altLang="en-US" sz="1200" dirty="0"/>
              <a:t>・滞在時間に合わせ、スケジュール調整可。（</a:t>
            </a:r>
            <a:r>
              <a:rPr kumimoji="1" lang="ja-JP" altLang="en-US" sz="1200"/>
              <a:t>所要時間</a:t>
            </a:r>
            <a:r>
              <a:rPr kumimoji="1" lang="en-US" altLang="ja-JP" sz="1200" dirty="0"/>
              <a:t>120</a:t>
            </a:r>
            <a:r>
              <a:rPr kumimoji="1" lang="ja-JP" altLang="en-US" sz="1200"/>
              <a:t>分）</a:t>
            </a:r>
            <a:endParaRPr kumimoji="1" lang="en-US" altLang="ja-JP" sz="1200" dirty="0"/>
          </a:p>
        </p:txBody>
      </p:sp>
      <p:pic>
        <p:nvPicPr>
          <p:cNvPr id="7" name="図 6"/>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rot="10800000">
            <a:off x="1950376" y="2472540"/>
            <a:ext cx="1728192" cy="1296144"/>
          </a:xfrm>
          <a:prstGeom prst="rect">
            <a:avLst/>
          </a:prstGeom>
        </p:spPr>
      </p:pic>
      <p:pic>
        <p:nvPicPr>
          <p:cNvPr id="9" name="図 8"/>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56386" y="2472540"/>
            <a:ext cx="1728190" cy="1296143"/>
          </a:xfrm>
          <a:prstGeom prst="rect">
            <a:avLst/>
          </a:prstGeom>
        </p:spPr>
      </p:pic>
      <p:pic>
        <p:nvPicPr>
          <p:cNvPr id="13" name="図 12" descr="IMG_3520.jpg"/>
          <p:cNvPicPr>
            <a:picLocks noChangeAspect="1"/>
          </p:cNvPicPr>
          <p:nvPr/>
        </p:nvPicPr>
        <p:blipFill rotWithShape="1">
          <a:blip r:embed="rId4" cstate="print">
            <a:extLst>
              <a:ext uri="{28A0092B-C50C-407E-A947-70E740481C1C}">
                <a14:useLocalDpi xmlns:a14="http://schemas.microsoft.com/office/drawing/2010/main" val="0"/>
              </a:ext>
            </a:extLst>
          </a:blip>
          <a:srcRect l="1397" t="12139" r="9683"/>
          <a:stretch/>
        </p:blipFill>
        <p:spPr>
          <a:xfrm>
            <a:off x="7384180" y="2472540"/>
            <a:ext cx="1536700" cy="1138808"/>
          </a:xfrm>
          <a:prstGeom prst="rect">
            <a:avLst/>
          </a:prstGeom>
        </p:spPr>
      </p:pic>
      <p:sp>
        <p:nvSpPr>
          <p:cNvPr id="14" name="テキスト ボックス 13"/>
          <p:cNvSpPr txBox="1"/>
          <p:nvPr/>
        </p:nvSpPr>
        <p:spPr>
          <a:xfrm>
            <a:off x="7281482" y="3580601"/>
            <a:ext cx="1536699" cy="246221"/>
          </a:xfrm>
          <a:prstGeom prst="rect">
            <a:avLst/>
          </a:prstGeom>
          <a:noFill/>
        </p:spPr>
        <p:txBody>
          <a:bodyPr wrap="square" rtlCol="0">
            <a:spAutoFit/>
          </a:bodyPr>
          <a:lstStyle/>
          <a:p>
            <a:r>
              <a:rPr kumimoji="1" lang="en-US" altLang="ja-JP" sz="1000" dirty="0"/>
              <a:t>●</a:t>
            </a:r>
            <a:r>
              <a:rPr kumimoji="1" lang="ja-JP" altLang="en-US" sz="1000" dirty="0"/>
              <a:t>出前学習の様子</a:t>
            </a:r>
          </a:p>
        </p:txBody>
      </p:sp>
      <p:pic>
        <p:nvPicPr>
          <p:cNvPr id="22" name="図 21" descr="IMGP1169.JPG">
            <a:extLst>
              <a:ext uri="{FF2B5EF4-FFF2-40B4-BE49-F238E27FC236}">
                <a16:creationId xmlns:a16="http://schemas.microsoft.com/office/drawing/2014/main" id="{F6F1E03D-1DF8-364A-B822-0FE8B911B99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346865" y="2484302"/>
            <a:ext cx="1944216" cy="1292697"/>
          </a:xfrm>
          <a:prstGeom prst="rect">
            <a:avLst/>
          </a:prstGeom>
        </p:spPr>
      </p:pic>
      <p:pic>
        <p:nvPicPr>
          <p:cNvPr id="24" name="図 23">
            <a:extLst>
              <a:ext uri="{FF2B5EF4-FFF2-40B4-BE49-F238E27FC236}">
                <a16:creationId xmlns:a16="http://schemas.microsoft.com/office/drawing/2014/main" id="{AECCA7D5-B2BA-FF41-991A-CBB43A94208B}"/>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r="10843"/>
          <a:stretch/>
        </p:blipFill>
        <p:spPr>
          <a:xfrm>
            <a:off x="3744367" y="2484302"/>
            <a:ext cx="1536699" cy="1292697"/>
          </a:xfrm>
          <a:prstGeom prst="rect">
            <a:avLst/>
          </a:prstGeom>
        </p:spPr>
      </p:pic>
    </p:spTree>
    <p:extLst>
      <p:ext uri="{BB962C8B-B14F-4D97-AF65-F5344CB8AC3E}">
        <p14:creationId xmlns:p14="http://schemas.microsoft.com/office/powerpoint/2010/main" val="317067518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7092</TotalTime>
  <Words>332</Words>
  <Application>Microsoft Office PowerPoint</Application>
  <PresentationFormat>画面に合わせる (4:3)</PresentationFormat>
  <Paragraphs>22</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ＭＳ Ｐゴシック</vt:lpstr>
      <vt:lpstr>Arial</vt:lpstr>
      <vt:lpstr>Calibri</vt:lpstr>
      <vt:lpstr>Office ​​テーマ</vt:lpstr>
      <vt:lpstr>平和教育</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熊本県教育旅行メニュー</dc:title>
  <dc:creator>kumamoto</dc:creator>
  <cp:lastModifiedBy>kumamoto</cp:lastModifiedBy>
  <cp:revision>69</cp:revision>
  <cp:lastPrinted>2019-08-27T04:42:48Z</cp:lastPrinted>
  <dcterms:created xsi:type="dcterms:W3CDTF">2019-08-13T07:12:14Z</dcterms:created>
  <dcterms:modified xsi:type="dcterms:W3CDTF">2021-08-02T04:28:39Z</dcterms:modified>
</cp:coreProperties>
</file>